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embeddedFontLst>
    <p:embeddedFont>
      <p:font typeface="Play" pitchFamily="2" charset="0"/>
      <p:regular r:id="rId22"/>
      <p:bold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6" roundtripDataSignature="AMtx7miRRfQhy+5h4fAAUxGI8cz9BlEY6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733"/>
  </p:normalViewPr>
  <p:slideViewPr>
    <p:cSldViewPr snapToGrid="0">
      <p:cViewPr varScale="1">
        <p:scale>
          <a:sx n="104" d="100"/>
          <a:sy n="104" d="100"/>
        </p:scale>
        <p:origin x="80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g>
</file>

<file path=ppt/media/image11.jp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3" name="Google Shape;183;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 name="Google Shape;139;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3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3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3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2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2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757575"/>
              </a:buClr>
              <a:buSzPts val="2400"/>
              <a:buNone/>
              <a:defRPr sz="2400">
                <a:solidFill>
                  <a:srgbClr val="757575"/>
                </a:solidFill>
              </a:defRPr>
            </a:lvl1pPr>
            <a:lvl2pPr marL="914400" lvl="1" indent="-228600" algn="l">
              <a:lnSpc>
                <a:spcPct val="90000"/>
              </a:lnSpc>
              <a:spcBef>
                <a:spcPts val="500"/>
              </a:spcBef>
              <a:spcAft>
                <a:spcPts val="0"/>
              </a:spcAft>
              <a:buClr>
                <a:srgbClr val="757575"/>
              </a:buClr>
              <a:buSzPts val="2000"/>
              <a:buNone/>
              <a:defRPr sz="2000">
                <a:solidFill>
                  <a:srgbClr val="757575"/>
                </a:solidFill>
              </a:defRPr>
            </a:lvl2pPr>
            <a:lvl3pPr marL="1371600" lvl="2" indent="-228600" algn="l">
              <a:lnSpc>
                <a:spcPct val="90000"/>
              </a:lnSpc>
              <a:spcBef>
                <a:spcPts val="500"/>
              </a:spcBef>
              <a:spcAft>
                <a:spcPts val="0"/>
              </a:spcAft>
              <a:buClr>
                <a:srgbClr val="757575"/>
              </a:buClr>
              <a:buSzPts val="1800"/>
              <a:buNone/>
              <a:defRPr sz="1800">
                <a:solidFill>
                  <a:srgbClr val="757575"/>
                </a:solidFill>
              </a:defRPr>
            </a:lvl3pPr>
            <a:lvl4pPr marL="1828800" lvl="3" indent="-228600" algn="l">
              <a:lnSpc>
                <a:spcPct val="90000"/>
              </a:lnSpc>
              <a:spcBef>
                <a:spcPts val="500"/>
              </a:spcBef>
              <a:spcAft>
                <a:spcPts val="0"/>
              </a:spcAft>
              <a:buClr>
                <a:srgbClr val="757575"/>
              </a:buClr>
              <a:buSzPts val="1600"/>
              <a:buNone/>
              <a:defRPr sz="1600">
                <a:solidFill>
                  <a:srgbClr val="757575"/>
                </a:solidFill>
              </a:defRPr>
            </a:lvl4pPr>
            <a:lvl5pPr marL="2286000" lvl="4" indent="-228600" algn="l">
              <a:lnSpc>
                <a:spcPct val="90000"/>
              </a:lnSpc>
              <a:spcBef>
                <a:spcPts val="500"/>
              </a:spcBef>
              <a:spcAft>
                <a:spcPts val="0"/>
              </a:spcAft>
              <a:buClr>
                <a:srgbClr val="757575"/>
              </a:buClr>
              <a:buSzPts val="1600"/>
              <a:buNone/>
              <a:defRPr sz="1600">
                <a:solidFill>
                  <a:srgbClr val="757575"/>
                </a:solidFill>
              </a:defRPr>
            </a:lvl5pPr>
            <a:lvl6pPr marL="2743200" lvl="5" indent="-228600" algn="l">
              <a:lnSpc>
                <a:spcPct val="90000"/>
              </a:lnSpc>
              <a:spcBef>
                <a:spcPts val="500"/>
              </a:spcBef>
              <a:spcAft>
                <a:spcPts val="0"/>
              </a:spcAft>
              <a:buClr>
                <a:srgbClr val="757575"/>
              </a:buClr>
              <a:buSzPts val="1600"/>
              <a:buNone/>
              <a:defRPr sz="1600">
                <a:solidFill>
                  <a:srgbClr val="757575"/>
                </a:solidFill>
              </a:defRPr>
            </a:lvl6pPr>
            <a:lvl7pPr marL="3200400" lvl="6" indent="-228600" algn="l">
              <a:lnSpc>
                <a:spcPct val="90000"/>
              </a:lnSpc>
              <a:spcBef>
                <a:spcPts val="500"/>
              </a:spcBef>
              <a:spcAft>
                <a:spcPts val="0"/>
              </a:spcAft>
              <a:buClr>
                <a:srgbClr val="757575"/>
              </a:buClr>
              <a:buSzPts val="1600"/>
              <a:buNone/>
              <a:defRPr sz="1600">
                <a:solidFill>
                  <a:srgbClr val="757575"/>
                </a:solidFill>
              </a:defRPr>
            </a:lvl7pPr>
            <a:lvl8pPr marL="3657600" lvl="7" indent="-228600" algn="l">
              <a:lnSpc>
                <a:spcPct val="90000"/>
              </a:lnSpc>
              <a:spcBef>
                <a:spcPts val="500"/>
              </a:spcBef>
              <a:spcAft>
                <a:spcPts val="0"/>
              </a:spcAft>
              <a:buClr>
                <a:srgbClr val="757575"/>
              </a:buClr>
              <a:buSzPts val="1600"/>
              <a:buNone/>
              <a:defRPr sz="1600">
                <a:solidFill>
                  <a:srgbClr val="757575"/>
                </a:solidFill>
              </a:defRPr>
            </a:lvl8pPr>
            <a:lvl9pPr marL="4114800" lvl="8" indent="-228600" algn="l">
              <a:lnSpc>
                <a:spcPct val="90000"/>
              </a:lnSpc>
              <a:spcBef>
                <a:spcPts val="500"/>
              </a:spcBef>
              <a:spcAft>
                <a:spcPts val="0"/>
              </a:spcAft>
              <a:buClr>
                <a:srgbClr val="757575"/>
              </a:buClr>
              <a:buSzPts val="1600"/>
              <a:buNone/>
              <a:defRPr sz="1600">
                <a:solidFill>
                  <a:srgbClr val="757575"/>
                </a:solidFill>
              </a:defRPr>
            </a:lvl9pPr>
          </a:lstStyle>
          <a:p>
            <a:endParaRPr/>
          </a:p>
        </p:txBody>
      </p:sp>
      <p:sp>
        <p:nvSpPr>
          <p:cNvPr id="34" name="Google Shape;34;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2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2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2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2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2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2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3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30"/>
          <p:cNvSpPr>
            <a:spLocks noGrp="1"/>
          </p:cNvSpPr>
          <p:nvPr>
            <p:ph type="pic" idx="2"/>
          </p:nvPr>
        </p:nvSpPr>
        <p:spPr>
          <a:xfrm>
            <a:off x="5183188" y="987425"/>
            <a:ext cx="6172200" cy="4873625"/>
          </a:xfrm>
          <a:prstGeom prst="rect">
            <a:avLst/>
          </a:prstGeom>
          <a:noFill/>
          <a:ln>
            <a:noFill/>
          </a:ln>
        </p:spPr>
      </p:sp>
      <p:sp>
        <p:nvSpPr>
          <p:cNvPr id="68" name="Google Shape;68;p3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lay"/>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757575"/>
                </a:solidFill>
                <a:latin typeface="Arial"/>
                <a:ea typeface="Arial"/>
                <a:cs typeface="Arial"/>
                <a:sym typeface="Arial"/>
              </a:defRPr>
            </a:lvl1pPr>
            <a:lvl2pPr marL="0" marR="0" lvl="1" indent="0" algn="r" rtl="0">
              <a:spcBef>
                <a:spcPts val="0"/>
              </a:spcBef>
              <a:buNone/>
              <a:defRPr sz="1200" b="0" i="0" u="none" strike="noStrike" cap="none">
                <a:solidFill>
                  <a:srgbClr val="757575"/>
                </a:solidFill>
                <a:latin typeface="Arial"/>
                <a:ea typeface="Arial"/>
                <a:cs typeface="Arial"/>
                <a:sym typeface="Arial"/>
              </a:defRPr>
            </a:lvl2pPr>
            <a:lvl3pPr marL="0" marR="0" lvl="2" indent="0" algn="r" rtl="0">
              <a:spcBef>
                <a:spcPts val="0"/>
              </a:spcBef>
              <a:buNone/>
              <a:defRPr sz="1200" b="0" i="0" u="none" strike="noStrike" cap="none">
                <a:solidFill>
                  <a:srgbClr val="757575"/>
                </a:solidFill>
                <a:latin typeface="Arial"/>
                <a:ea typeface="Arial"/>
                <a:cs typeface="Arial"/>
                <a:sym typeface="Arial"/>
              </a:defRPr>
            </a:lvl3pPr>
            <a:lvl4pPr marL="0" marR="0" lvl="3" indent="0" algn="r" rtl="0">
              <a:spcBef>
                <a:spcPts val="0"/>
              </a:spcBef>
              <a:buNone/>
              <a:defRPr sz="1200" b="0" i="0" u="none" strike="noStrike" cap="none">
                <a:solidFill>
                  <a:srgbClr val="757575"/>
                </a:solidFill>
                <a:latin typeface="Arial"/>
                <a:ea typeface="Arial"/>
                <a:cs typeface="Arial"/>
                <a:sym typeface="Arial"/>
              </a:defRPr>
            </a:lvl4pPr>
            <a:lvl5pPr marL="0" marR="0" lvl="4" indent="0" algn="r" rtl="0">
              <a:spcBef>
                <a:spcPts val="0"/>
              </a:spcBef>
              <a:buNone/>
              <a:defRPr sz="1200" b="0" i="0" u="none" strike="noStrike" cap="none">
                <a:solidFill>
                  <a:srgbClr val="757575"/>
                </a:solidFill>
                <a:latin typeface="Arial"/>
                <a:ea typeface="Arial"/>
                <a:cs typeface="Arial"/>
                <a:sym typeface="Arial"/>
              </a:defRPr>
            </a:lvl5pPr>
            <a:lvl6pPr marL="0" marR="0" lvl="5" indent="0" algn="r" rtl="0">
              <a:spcBef>
                <a:spcPts val="0"/>
              </a:spcBef>
              <a:buNone/>
              <a:defRPr sz="1200" b="0" i="0" u="none" strike="noStrike" cap="none">
                <a:solidFill>
                  <a:srgbClr val="757575"/>
                </a:solidFill>
                <a:latin typeface="Arial"/>
                <a:ea typeface="Arial"/>
                <a:cs typeface="Arial"/>
                <a:sym typeface="Arial"/>
              </a:defRPr>
            </a:lvl6pPr>
            <a:lvl7pPr marL="0" marR="0" lvl="6" indent="0" algn="r" rtl="0">
              <a:spcBef>
                <a:spcPts val="0"/>
              </a:spcBef>
              <a:buNone/>
              <a:defRPr sz="1200" b="0" i="0" u="none" strike="noStrike" cap="none">
                <a:solidFill>
                  <a:srgbClr val="757575"/>
                </a:solidFill>
                <a:latin typeface="Arial"/>
                <a:ea typeface="Arial"/>
                <a:cs typeface="Arial"/>
                <a:sym typeface="Arial"/>
              </a:defRPr>
            </a:lvl7pPr>
            <a:lvl8pPr marL="0" marR="0" lvl="7" indent="0" algn="r" rtl="0">
              <a:spcBef>
                <a:spcPts val="0"/>
              </a:spcBef>
              <a:buNone/>
              <a:defRPr sz="1200" b="0" i="0" u="none" strike="noStrike" cap="none">
                <a:solidFill>
                  <a:srgbClr val="757575"/>
                </a:solidFill>
                <a:latin typeface="Arial"/>
                <a:ea typeface="Arial"/>
                <a:cs typeface="Arial"/>
                <a:sym typeface="Arial"/>
              </a:defRPr>
            </a:lvl8pPr>
            <a:lvl9pPr marL="0" marR="0" lvl="8" indent="0" algn="r" rtl="0">
              <a:spcBef>
                <a:spcPts val="0"/>
              </a:spcBef>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
          <p:cNvSpPr/>
          <p:nvPr/>
        </p:nvSpPr>
        <p:spPr>
          <a:xfrm>
            <a:off x="-1"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89" name="Google Shape;89;p1" descr="A blue and white waves with a bird and diagrams&#10;&#10;Description automatically generated with medium confidence"/>
          <p:cNvPicPr preferRelativeResize="0"/>
          <p:nvPr/>
        </p:nvPicPr>
        <p:blipFill rotWithShape="1">
          <a:blip r:embed="rId3">
            <a:alphaModFix/>
          </a:blip>
          <a:srcRect t="1747"/>
          <a:stretch/>
        </p:blipFill>
        <p:spPr>
          <a:xfrm>
            <a:off x="-3047" y="10"/>
            <a:ext cx="12191999" cy="6857990"/>
          </a:xfrm>
          <a:prstGeom prst="rect">
            <a:avLst/>
          </a:prstGeom>
          <a:noFill/>
          <a:ln>
            <a:noFill/>
          </a:ln>
        </p:spPr>
      </p:pic>
      <p:sp>
        <p:nvSpPr>
          <p:cNvPr id="90" name="Google Shape;90;p1"/>
          <p:cNvSpPr/>
          <p:nvPr/>
        </p:nvSpPr>
        <p:spPr>
          <a:xfrm>
            <a:off x="0" y="2207602"/>
            <a:ext cx="12191999" cy="3162146"/>
          </a:xfrm>
          <a:prstGeom prst="rect">
            <a:avLst/>
          </a:prstGeom>
          <a:gradFill>
            <a:gsLst>
              <a:gs pos="0">
                <a:srgbClr val="000000">
                  <a:alpha val="0"/>
                </a:srgbClr>
              </a:gs>
              <a:gs pos="25000">
                <a:srgbClr val="000000">
                  <a:alpha val="14901"/>
                </a:srgbClr>
              </a:gs>
              <a:gs pos="50000">
                <a:srgbClr val="000000">
                  <a:alpha val="29803"/>
                </a:srgbClr>
              </a:gs>
              <a:gs pos="75000">
                <a:srgbClr val="000000">
                  <a:alpha val="14901"/>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91" name="Google Shape;91;p1"/>
          <p:cNvSpPr txBox="1">
            <a:spLocks noGrp="1"/>
          </p:cNvSpPr>
          <p:nvPr>
            <p:ph type="ctrTitle"/>
          </p:nvPr>
        </p:nvSpPr>
        <p:spPr>
          <a:xfrm>
            <a:off x="1097280" y="325550"/>
            <a:ext cx="10058400" cy="3574778"/>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5200"/>
              <a:buFont typeface="Times New Roman"/>
              <a:buNone/>
            </a:pPr>
            <a:r>
              <a:rPr lang="en-US" sz="5200">
                <a:solidFill>
                  <a:srgbClr val="FFFFFF"/>
                </a:solidFill>
                <a:latin typeface="Times New Roman"/>
                <a:ea typeface="Times New Roman"/>
                <a:cs typeface="Times New Roman"/>
                <a:sym typeface="Times New Roman"/>
              </a:rPr>
              <a:t>C</a:t>
            </a:r>
            <a:r>
              <a:rPr lang="en-US" sz="5200" b="0" i="0" u="none" strike="noStrike">
                <a:solidFill>
                  <a:srgbClr val="FFFFFF"/>
                </a:solidFill>
                <a:latin typeface="Times New Roman"/>
                <a:ea typeface="Times New Roman"/>
                <a:cs typeface="Times New Roman"/>
                <a:sym typeface="Times New Roman"/>
              </a:rPr>
              <a:t>hatGPT Twitter Dataset</a:t>
            </a:r>
            <a:endParaRPr sz="5200">
              <a:solidFill>
                <a:srgbClr val="FFFFFF"/>
              </a:solidFill>
              <a:latin typeface="Times New Roman"/>
              <a:ea typeface="Times New Roman"/>
              <a:cs typeface="Times New Roman"/>
              <a:sym typeface="Times New Roman"/>
            </a:endParaRPr>
          </a:p>
        </p:txBody>
      </p:sp>
      <p:sp>
        <p:nvSpPr>
          <p:cNvPr id="92" name="Google Shape;92;p1"/>
          <p:cNvSpPr txBox="1">
            <a:spLocks noGrp="1"/>
          </p:cNvSpPr>
          <p:nvPr>
            <p:ph type="subTitle" idx="1"/>
          </p:nvPr>
        </p:nvSpPr>
        <p:spPr>
          <a:xfrm>
            <a:off x="1100051" y="4072043"/>
            <a:ext cx="10058400" cy="1282707"/>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FFFFFF"/>
              </a:buClr>
              <a:buSzPts val="2400"/>
              <a:buNone/>
            </a:pPr>
            <a:r>
              <a:rPr lang="en-US">
                <a:solidFill>
                  <a:srgbClr val="FFFFFF"/>
                </a:solidFill>
                <a:latin typeface="Times New Roman"/>
                <a:ea typeface="Times New Roman"/>
                <a:cs typeface="Times New Roman"/>
                <a:sym typeface="Times New Roman"/>
              </a:rPr>
              <a:t>Thomas Antony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7"/>
        <p:cNvGrpSpPr/>
        <p:nvPr/>
      </p:nvGrpSpPr>
      <p:grpSpPr>
        <a:xfrm>
          <a:off x="0" y="0"/>
          <a:ext cx="0" cy="0"/>
          <a:chOff x="0" y="0"/>
          <a:chExt cx="0" cy="0"/>
        </a:xfrm>
      </p:grpSpPr>
      <p:sp>
        <p:nvSpPr>
          <p:cNvPr id="178" name="Google Shape;178;p10"/>
          <p:cNvSpPr/>
          <p:nvPr/>
        </p:nvSpPr>
        <p:spPr>
          <a:xfrm>
            <a:off x="1524" y="0"/>
            <a:ext cx="12188952"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79" name="Google Shape;179;p10" descr="A close-up of a computer screen&#10;&#10;Description automatically generated"/>
          <p:cNvPicPr preferRelativeResize="0"/>
          <p:nvPr/>
        </p:nvPicPr>
        <p:blipFill rotWithShape="1">
          <a:blip r:embed="rId3">
            <a:alphaModFix/>
          </a:blip>
          <a:srcRect t="1765"/>
          <a:stretch/>
        </p:blipFill>
        <p:spPr>
          <a:xfrm>
            <a:off x="-35318" y="-17735"/>
            <a:ext cx="12225794" cy="6875735"/>
          </a:xfrm>
          <a:prstGeom prst="rect">
            <a:avLst/>
          </a:prstGeom>
          <a:noFill/>
          <a:ln>
            <a:noFill/>
          </a:ln>
        </p:spPr>
      </p:pic>
      <p:pic>
        <p:nvPicPr>
          <p:cNvPr id="180" name="Google Shape;180;p10"/>
          <p:cNvPicPr preferRelativeResize="0"/>
          <p:nvPr/>
        </p:nvPicPr>
        <p:blipFill>
          <a:blip r:embed="rId4">
            <a:alphaModFix/>
          </a:blip>
          <a:stretch>
            <a:fillRect/>
          </a:stretch>
        </p:blipFill>
        <p:spPr>
          <a:xfrm>
            <a:off x="2674874" y="1464750"/>
            <a:ext cx="6339200" cy="4090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4"/>
        <p:cNvGrpSpPr/>
        <p:nvPr/>
      </p:nvGrpSpPr>
      <p:grpSpPr>
        <a:xfrm>
          <a:off x="0" y="0"/>
          <a:ext cx="0" cy="0"/>
          <a:chOff x="0" y="0"/>
          <a:chExt cx="0" cy="0"/>
        </a:xfrm>
      </p:grpSpPr>
      <p:sp>
        <p:nvSpPr>
          <p:cNvPr id="185" name="Google Shape;185;p1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86" name="Google Shape;186;p11" descr="A close-up of a computer screen&#10;&#10;Description automatically generated"/>
          <p:cNvPicPr preferRelativeResize="0"/>
          <p:nvPr/>
        </p:nvPicPr>
        <p:blipFill rotWithShape="1">
          <a:blip r:embed="rId3">
            <a:alphaModFix/>
          </a:blip>
          <a:srcRect t="1747"/>
          <a:stretch/>
        </p:blipFill>
        <p:spPr>
          <a:xfrm>
            <a:off x="1" y="1"/>
            <a:ext cx="12192000" cy="6857999"/>
          </a:xfrm>
          <a:prstGeom prst="rect">
            <a:avLst/>
          </a:prstGeom>
          <a:noFill/>
          <a:ln>
            <a:noFill/>
          </a:ln>
        </p:spPr>
      </p:pic>
      <p:sp>
        <p:nvSpPr>
          <p:cNvPr id="187" name="Google Shape;187;p11"/>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lt1"/>
          </a:solidFill>
          <a:ln>
            <a:noFill/>
          </a:ln>
          <a:effectLst>
            <a:outerShdw blurRad="50800" dist="25400" dir="5400000" algn="t" rotWithShape="0">
              <a:srgbClr val="000000">
                <a:alpha val="2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88" name="Google Shape;188;p11"/>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89" name="Google Shape;189;p11"/>
          <p:cNvSpPr txBox="1">
            <a:spLocks noGrp="1"/>
          </p:cNvSpPr>
          <p:nvPr>
            <p:ph type="title"/>
          </p:nvPr>
        </p:nvSpPr>
        <p:spPr>
          <a:xfrm>
            <a:off x="1215900" y="1071349"/>
            <a:ext cx="5886449" cy="75263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XGBoost</a:t>
            </a:r>
            <a:endParaRPr/>
          </a:p>
        </p:txBody>
      </p:sp>
      <p:sp>
        <p:nvSpPr>
          <p:cNvPr id="190" name="Google Shape;190;p11"/>
          <p:cNvSpPr/>
          <p:nvPr/>
        </p:nvSpPr>
        <p:spPr>
          <a:xfrm>
            <a:off x="3305249" y="395108"/>
            <a:ext cx="1707751" cy="428984"/>
          </a:xfrm>
          <a:custGeom>
            <a:avLst/>
            <a:gdLst/>
            <a:ahLst/>
            <a:cxnLst/>
            <a:rect l="l" t="t" r="r" b="b"/>
            <a:pathLst>
              <a:path w="2201784" h="594531" extrusionOk="0">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91" name="Google Shape;191;p11"/>
          <p:cNvSpPr txBox="1">
            <a:spLocks noGrp="1"/>
          </p:cNvSpPr>
          <p:nvPr>
            <p:ph type="body" idx="1"/>
          </p:nvPr>
        </p:nvSpPr>
        <p:spPr>
          <a:xfrm>
            <a:off x="1283384" y="2310061"/>
            <a:ext cx="6081243" cy="3584112"/>
          </a:xfrm>
          <a:prstGeom prst="rect">
            <a:avLst/>
          </a:prstGeom>
          <a:noFill/>
          <a:ln>
            <a:noFill/>
          </a:ln>
        </p:spPr>
        <p:txBody>
          <a:bodyPr spcFirstLastPara="1" wrap="square" lIns="91425" tIns="45700" rIns="91425" bIns="45700" anchor="ctr" anchorCtr="0">
            <a:noAutofit/>
          </a:bodyPr>
          <a:lstStyle/>
          <a:p>
            <a:pPr marL="228600" lvl="0" indent="-228600" algn="l" rtl="0">
              <a:lnSpc>
                <a:spcPct val="90000"/>
              </a:lnSpc>
              <a:spcBef>
                <a:spcPts val="0"/>
              </a:spcBef>
              <a:spcAft>
                <a:spcPts val="0"/>
              </a:spcAft>
              <a:buClr>
                <a:srgbClr val="000000"/>
              </a:buClr>
              <a:buSzPts val="2000"/>
              <a:buChar char="•"/>
            </a:pPr>
            <a:r>
              <a:rPr lang="en-US" sz="2000" b="0" i="0" u="none" strike="noStrike">
                <a:solidFill>
                  <a:srgbClr val="000000"/>
                </a:solidFill>
                <a:latin typeface="Times New Roman"/>
                <a:ea typeface="Times New Roman"/>
                <a:cs typeface="Times New Roman"/>
                <a:sym typeface="Times New Roman"/>
              </a:rPr>
              <a:t>XGBoost, or Extreme Gradient Boosting, is an advanced ensemble learning technique that builds decision trees sequentially to optimize classification performance.</a:t>
            </a:r>
            <a:endParaRPr/>
          </a:p>
          <a:p>
            <a:pPr marL="0" lvl="0" indent="0" algn="l" rtl="0">
              <a:lnSpc>
                <a:spcPct val="90000"/>
              </a:lnSpc>
              <a:spcBef>
                <a:spcPts val="2400"/>
              </a:spcBef>
              <a:spcAft>
                <a:spcPts val="0"/>
              </a:spcAft>
              <a:buClr>
                <a:srgbClr val="000000"/>
              </a:buClr>
              <a:buSzPts val="2000"/>
              <a:buNone/>
            </a:pPr>
            <a:r>
              <a:rPr lang="en-US" sz="2000" b="1" i="0" u="none" strike="noStrike">
                <a:solidFill>
                  <a:srgbClr val="000000"/>
                </a:solidFill>
                <a:latin typeface="Times New Roman"/>
                <a:ea typeface="Times New Roman"/>
                <a:cs typeface="Times New Roman"/>
                <a:sym typeface="Times New Roman"/>
              </a:rPr>
              <a:t>Key Features</a:t>
            </a:r>
            <a:r>
              <a:rPr lang="en-US" sz="2000" b="0" i="0" u="none" strike="noStrike">
                <a:solidFill>
                  <a:srgbClr val="000000"/>
                </a:solidFill>
                <a:latin typeface="Times New Roman"/>
                <a:ea typeface="Times New Roman"/>
                <a:cs typeface="Times New Roman"/>
                <a:sym typeface="Times New Roman"/>
              </a:rPr>
              <a:t>:</a:t>
            </a:r>
            <a:endParaRPr/>
          </a:p>
          <a:p>
            <a:pPr marL="228600" lvl="0" indent="-228600" algn="l" rtl="0">
              <a:lnSpc>
                <a:spcPct val="90000"/>
              </a:lnSpc>
              <a:spcBef>
                <a:spcPts val="2400"/>
              </a:spcBef>
              <a:spcAft>
                <a:spcPts val="0"/>
              </a:spcAft>
              <a:buClr>
                <a:srgbClr val="000000"/>
              </a:buClr>
              <a:buSzPts val="2000"/>
              <a:buFont typeface="Arial"/>
              <a:buChar char="•"/>
            </a:pPr>
            <a:r>
              <a:rPr lang="en-US" sz="2000" b="0" i="0" u="none" strike="noStrike">
                <a:solidFill>
                  <a:srgbClr val="000000"/>
                </a:solidFill>
                <a:latin typeface="Times New Roman"/>
                <a:ea typeface="Times New Roman"/>
                <a:cs typeface="Times New Roman"/>
                <a:sym typeface="Times New Roman"/>
              </a:rPr>
              <a:t>Efficient handling of sparse, high-dimensional data.</a:t>
            </a:r>
            <a:endParaRPr/>
          </a:p>
          <a:p>
            <a:pPr marL="228600" lvl="0" indent="-228600" algn="l" rtl="0">
              <a:lnSpc>
                <a:spcPct val="90000"/>
              </a:lnSpc>
              <a:spcBef>
                <a:spcPts val="1000"/>
              </a:spcBef>
              <a:spcAft>
                <a:spcPts val="0"/>
              </a:spcAft>
              <a:buClr>
                <a:srgbClr val="000000"/>
              </a:buClr>
              <a:buSzPts val="2000"/>
              <a:buFont typeface="Arial"/>
              <a:buChar char="•"/>
            </a:pPr>
            <a:r>
              <a:rPr lang="en-US" sz="2000" b="0" i="0" u="none" strike="noStrike">
                <a:solidFill>
                  <a:srgbClr val="000000"/>
                </a:solidFill>
                <a:latin typeface="Times New Roman"/>
                <a:ea typeface="Times New Roman"/>
                <a:cs typeface="Times New Roman"/>
                <a:sym typeface="Times New Roman"/>
              </a:rPr>
              <a:t>Built-in regularization to prevent overfitting.</a:t>
            </a:r>
            <a:endParaRPr/>
          </a:p>
          <a:p>
            <a:pPr marL="228600" lvl="0" indent="-228600" algn="l" rtl="0">
              <a:lnSpc>
                <a:spcPct val="90000"/>
              </a:lnSpc>
              <a:spcBef>
                <a:spcPts val="1000"/>
              </a:spcBef>
              <a:spcAft>
                <a:spcPts val="0"/>
              </a:spcAft>
              <a:buClr>
                <a:srgbClr val="000000"/>
              </a:buClr>
              <a:buSzPts val="2000"/>
              <a:buFont typeface="Arial"/>
              <a:buChar char="•"/>
            </a:pPr>
            <a:r>
              <a:rPr lang="en-US" sz="2000" b="0" i="0" u="none" strike="noStrike">
                <a:solidFill>
                  <a:srgbClr val="000000"/>
                </a:solidFill>
                <a:latin typeface="Times New Roman"/>
                <a:ea typeface="Times New Roman"/>
                <a:cs typeface="Times New Roman"/>
                <a:sym typeface="Times New Roman"/>
              </a:rPr>
              <a:t>Highly scalable with parallel computation support.</a:t>
            </a:r>
            <a:endParaRPr/>
          </a:p>
          <a:p>
            <a:pPr marL="0" lvl="0" indent="0" algn="l" rtl="0">
              <a:lnSpc>
                <a:spcPct val="90000"/>
              </a:lnSpc>
              <a:spcBef>
                <a:spcPts val="2200"/>
              </a:spcBef>
              <a:spcAft>
                <a:spcPts val="0"/>
              </a:spcAft>
              <a:buClr>
                <a:schemeClr val="dk1"/>
              </a:buClr>
              <a:buSzPts val="2000"/>
              <a:buNone/>
            </a:pPr>
            <a:br>
              <a:rPr lang="en-US" sz="2000">
                <a:latin typeface="Times New Roman"/>
                <a:ea typeface="Times New Roman"/>
                <a:cs typeface="Times New Roman"/>
                <a:sym typeface="Times New Roman"/>
              </a:rPr>
            </a:br>
            <a:br>
              <a:rPr lang="en-US" sz="2000">
                <a:latin typeface="Times New Roman"/>
                <a:ea typeface="Times New Roman"/>
                <a:cs typeface="Times New Roman"/>
                <a:sym typeface="Times New Roman"/>
              </a:rPr>
            </a:br>
            <a:endParaRPr sz="20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5"/>
        <p:cNvGrpSpPr/>
        <p:nvPr/>
      </p:nvGrpSpPr>
      <p:grpSpPr>
        <a:xfrm>
          <a:off x="0" y="0"/>
          <a:ext cx="0" cy="0"/>
          <a:chOff x="0" y="0"/>
          <a:chExt cx="0" cy="0"/>
        </a:xfrm>
      </p:grpSpPr>
      <p:sp>
        <p:nvSpPr>
          <p:cNvPr id="196" name="Google Shape;196;p12"/>
          <p:cNvSpPr/>
          <p:nvPr/>
        </p:nvSpPr>
        <p:spPr>
          <a:xfrm>
            <a:off x="1524" y="0"/>
            <a:ext cx="12188952"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97" name="Google Shape;197;p12" descr="A close-up of a computer screen&#10;&#10;Description automatically generated"/>
          <p:cNvPicPr preferRelativeResize="0">
            <a:picLocks noGrp="1"/>
          </p:cNvPicPr>
          <p:nvPr>
            <p:ph type="body" idx="1"/>
          </p:nvPr>
        </p:nvPicPr>
        <p:blipFill rotWithShape="1">
          <a:blip r:embed="rId3">
            <a:alphaModFix/>
          </a:blip>
          <a:srcRect t="1765"/>
          <a:stretch/>
        </p:blipFill>
        <p:spPr>
          <a:xfrm>
            <a:off x="20" y="1282"/>
            <a:ext cx="12191980" cy="6856718"/>
          </a:xfrm>
          <a:prstGeom prst="rect">
            <a:avLst/>
          </a:prstGeom>
          <a:noFill/>
          <a:ln>
            <a:noFill/>
          </a:ln>
        </p:spPr>
      </p:pic>
      <p:pic>
        <p:nvPicPr>
          <p:cNvPr id="198" name="Google Shape;198;p12"/>
          <p:cNvPicPr preferRelativeResize="0"/>
          <p:nvPr/>
        </p:nvPicPr>
        <p:blipFill>
          <a:blip r:embed="rId4">
            <a:alphaModFix/>
          </a:blip>
          <a:stretch>
            <a:fillRect/>
          </a:stretch>
        </p:blipFill>
        <p:spPr>
          <a:xfrm>
            <a:off x="2617100" y="1540300"/>
            <a:ext cx="6141175" cy="3246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2"/>
        <p:cNvGrpSpPr/>
        <p:nvPr/>
      </p:nvGrpSpPr>
      <p:grpSpPr>
        <a:xfrm>
          <a:off x="0" y="0"/>
          <a:ext cx="0" cy="0"/>
          <a:chOff x="0" y="0"/>
          <a:chExt cx="0" cy="0"/>
        </a:xfrm>
      </p:grpSpPr>
      <p:sp>
        <p:nvSpPr>
          <p:cNvPr id="203" name="Google Shape;203;p1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204" name="Google Shape;204;p13" descr="A close-up of a computer screen&#10;&#10;Description automatically generated"/>
          <p:cNvPicPr preferRelativeResize="0"/>
          <p:nvPr/>
        </p:nvPicPr>
        <p:blipFill rotWithShape="1">
          <a:blip r:embed="rId3">
            <a:alphaModFix/>
          </a:blip>
          <a:srcRect t="1747"/>
          <a:stretch/>
        </p:blipFill>
        <p:spPr>
          <a:xfrm>
            <a:off x="1" y="1"/>
            <a:ext cx="12192000" cy="6857999"/>
          </a:xfrm>
          <a:prstGeom prst="rect">
            <a:avLst/>
          </a:prstGeom>
          <a:noFill/>
          <a:ln>
            <a:noFill/>
          </a:ln>
        </p:spPr>
      </p:pic>
      <p:sp>
        <p:nvSpPr>
          <p:cNvPr id="205" name="Google Shape;205;p13"/>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lt1"/>
          </a:solidFill>
          <a:ln>
            <a:noFill/>
          </a:ln>
          <a:effectLst>
            <a:outerShdw blurRad="50800" dist="25400" dir="5400000" algn="t" rotWithShape="0">
              <a:srgbClr val="000000">
                <a:alpha val="2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06" name="Google Shape;206;p13"/>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07" name="Google Shape;207;p13"/>
          <p:cNvSpPr txBox="1">
            <a:spLocks noGrp="1"/>
          </p:cNvSpPr>
          <p:nvPr>
            <p:ph type="title"/>
          </p:nvPr>
        </p:nvSpPr>
        <p:spPr>
          <a:xfrm>
            <a:off x="1215900" y="1071349"/>
            <a:ext cx="5886449" cy="567487"/>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ct val="100000"/>
              <a:buFont typeface="Times New Roman"/>
              <a:buNone/>
            </a:pPr>
            <a:r>
              <a:rPr lang="en-US" sz="3600">
                <a:latin typeface="Times New Roman"/>
                <a:ea typeface="Times New Roman"/>
                <a:cs typeface="Times New Roman"/>
                <a:sym typeface="Times New Roman"/>
              </a:rPr>
              <a:t>Adaboost</a:t>
            </a:r>
            <a:endParaRPr/>
          </a:p>
        </p:txBody>
      </p:sp>
      <p:sp>
        <p:nvSpPr>
          <p:cNvPr id="208" name="Google Shape;208;p13"/>
          <p:cNvSpPr/>
          <p:nvPr/>
        </p:nvSpPr>
        <p:spPr>
          <a:xfrm>
            <a:off x="3305249" y="395108"/>
            <a:ext cx="1707751" cy="428984"/>
          </a:xfrm>
          <a:custGeom>
            <a:avLst/>
            <a:gdLst/>
            <a:ahLst/>
            <a:cxnLst/>
            <a:rect l="l" t="t" r="r" b="b"/>
            <a:pathLst>
              <a:path w="2201784" h="594531" extrusionOk="0">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09" name="Google Shape;209;p13"/>
          <p:cNvSpPr txBox="1">
            <a:spLocks noGrp="1"/>
          </p:cNvSpPr>
          <p:nvPr>
            <p:ph type="body" idx="1"/>
          </p:nvPr>
        </p:nvSpPr>
        <p:spPr>
          <a:xfrm>
            <a:off x="1283384" y="1829002"/>
            <a:ext cx="5751481" cy="3827995"/>
          </a:xfrm>
          <a:prstGeom prst="rect">
            <a:avLst/>
          </a:prstGeom>
          <a:noFill/>
          <a:ln>
            <a:noFill/>
          </a:ln>
        </p:spPr>
        <p:txBody>
          <a:bodyPr spcFirstLastPara="1" wrap="square" lIns="91425" tIns="45700" rIns="91425" bIns="45700" anchor="ctr" anchorCtr="0">
            <a:normAutofit/>
          </a:bodyPr>
          <a:lstStyle/>
          <a:p>
            <a:pPr marL="228600" lvl="0" indent="-228600" algn="l" rtl="0">
              <a:lnSpc>
                <a:spcPct val="90000"/>
              </a:lnSpc>
              <a:spcBef>
                <a:spcPts val="0"/>
              </a:spcBef>
              <a:spcAft>
                <a:spcPts val="0"/>
              </a:spcAft>
              <a:buClr>
                <a:srgbClr val="000000"/>
              </a:buClr>
              <a:buSzPts val="1800"/>
              <a:buChar char="•"/>
            </a:pPr>
            <a:r>
              <a:rPr lang="en-US" sz="1800" b="0" i="0" u="none" strike="noStrike">
                <a:solidFill>
                  <a:srgbClr val="000000"/>
                </a:solidFill>
                <a:latin typeface="Times New Roman"/>
                <a:ea typeface="Times New Roman"/>
                <a:cs typeface="Times New Roman"/>
                <a:sym typeface="Times New Roman"/>
              </a:rPr>
              <a:t>AdaBoost is an ensemble learning method that combines multiple weak classifiers to create a strong classifier by iteratively focusing on the misclassified samples. The model adjusts its weights on the training data, giving higher importance to misclassified points in subsequent iterations.</a:t>
            </a:r>
            <a:endParaRPr/>
          </a:p>
          <a:p>
            <a:pPr marL="0" lvl="0" indent="0" algn="l" rtl="0">
              <a:lnSpc>
                <a:spcPct val="90000"/>
              </a:lnSpc>
              <a:spcBef>
                <a:spcPts val="1000"/>
              </a:spcBef>
              <a:spcAft>
                <a:spcPts val="0"/>
              </a:spcAft>
              <a:buClr>
                <a:srgbClr val="000000"/>
              </a:buClr>
              <a:buSzPts val="1800"/>
              <a:buNone/>
            </a:pPr>
            <a:r>
              <a:rPr lang="en-US" sz="1800" b="1" i="0" u="none" strike="noStrike">
                <a:solidFill>
                  <a:srgbClr val="000000"/>
                </a:solidFill>
                <a:latin typeface="Times New Roman"/>
                <a:ea typeface="Times New Roman"/>
                <a:cs typeface="Times New Roman"/>
                <a:sym typeface="Times New Roman"/>
              </a:rPr>
              <a:t>Key Features</a:t>
            </a:r>
            <a:r>
              <a:rPr lang="en-US" sz="1800" b="0" i="0" u="none" strike="noStrike">
                <a:solidFill>
                  <a:srgbClr val="000000"/>
                </a:solidFill>
                <a:latin typeface="Times New Roman"/>
                <a:ea typeface="Times New Roman"/>
                <a:cs typeface="Times New Roman"/>
                <a:sym typeface="Times New Roman"/>
              </a:rPr>
              <a:t>:</a:t>
            </a:r>
            <a:endParaRPr/>
          </a:p>
          <a:p>
            <a:pPr marL="228600" lvl="0" indent="-228600" algn="l" rtl="0">
              <a:lnSpc>
                <a:spcPct val="90000"/>
              </a:lnSpc>
              <a:spcBef>
                <a:spcPts val="1000"/>
              </a:spcBef>
              <a:spcAft>
                <a:spcPts val="0"/>
              </a:spcAft>
              <a:buClr>
                <a:srgbClr val="000000"/>
              </a:buClr>
              <a:buSzPts val="1800"/>
              <a:buFont typeface="Arial"/>
              <a:buChar char="•"/>
            </a:pPr>
            <a:r>
              <a:rPr lang="en-US" sz="1800" b="0" i="0" u="none" strike="noStrike">
                <a:solidFill>
                  <a:srgbClr val="000000"/>
                </a:solidFill>
                <a:latin typeface="Times New Roman"/>
                <a:ea typeface="Times New Roman"/>
                <a:cs typeface="Times New Roman"/>
                <a:sym typeface="Times New Roman"/>
              </a:rPr>
              <a:t>Builds multiple weak classifiers (e.g., Decision Stumps) sequentially.</a:t>
            </a:r>
            <a:endParaRPr/>
          </a:p>
          <a:p>
            <a:pPr marL="228600" lvl="0" indent="-228600" algn="l" rtl="0">
              <a:lnSpc>
                <a:spcPct val="90000"/>
              </a:lnSpc>
              <a:spcBef>
                <a:spcPts val="1000"/>
              </a:spcBef>
              <a:spcAft>
                <a:spcPts val="0"/>
              </a:spcAft>
              <a:buClr>
                <a:srgbClr val="000000"/>
              </a:buClr>
              <a:buSzPts val="1800"/>
              <a:buFont typeface="Arial"/>
              <a:buChar char="•"/>
            </a:pPr>
            <a:r>
              <a:rPr lang="en-US" sz="1800" b="0" i="0" u="none" strike="noStrike">
                <a:solidFill>
                  <a:srgbClr val="000000"/>
                </a:solidFill>
                <a:latin typeface="Times New Roman"/>
                <a:ea typeface="Times New Roman"/>
                <a:cs typeface="Times New Roman"/>
                <a:sym typeface="Times New Roman"/>
              </a:rPr>
              <a:t>Misclassified samples receive higher weights in the next iteration to improve prediction accuracy.</a:t>
            </a:r>
            <a:endParaRPr/>
          </a:p>
          <a:p>
            <a:pPr marL="228600" lvl="0" indent="-228600" algn="l" rtl="0">
              <a:lnSpc>
                <a:spcPct val="90000"/>
              </a:lnSpc>
              <a:spcBef>
                <a:spcPts val="1000"/>
              </a:spcBef>
              <a:spcAft>
                <a:spcPts val="0"/>
              </a:spcAft>
              <a:buClr>
                <a:srgbClr val="000000"/>
              </a:buClr>
              <a:buSzPts val="1800"/>
              <a:buFont typeface="Arial"/>
              <a:buChar char="•"/>
            </a:pPr>
            <a:r>
              <a:rPr lang="en-US" sz="1800" b="0" i="0" u="none" strike="noStrike">
                <a:solidFill>
                  <a:srgbClr val="000000"/>
                </a:solidFill>
                <a:latin typeface="Times New Roman"/>
                <a:ea typeface="Times New Roman"/>
                <a:cs typeface="Times New Roman"/>
                <a:sym typeface="Times New Roman"/>
              </a:rPr>
              <a:t>Boosting approach reduces bias and variance, making it effective for moderately complex datasets.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3"/>
        <p:cNvGrpSpPr/>
        <p:nvPr/>
      </p:nvGrpSpPr>
      <p:grpSpPr>
        <a:xfrm>
          <a:off x="0" y="0"/>
          <a:ext cx="0" cy="0"/>
          <a:chOff x="0" y="0"/>
          <a:chExt cx="0" cy="0"/>
        </a:xfrm>
      </p:grpSpPr>
      <p:pic>
        <p:nvPicPr>
          <p:cNvPr id="214" name="Google Shape;214;p14" descr="A close-up of a computer screen&#10;&#10;Description automatically generated"/>
          <p:cNvPicPr preferRelativeResize="0">
            <a:picLocks noGrp="1"/>
          </p:cNvPicPr>
          <p:nvPr>
            <p:ph type="body" idx="1"/>
          </p:nvPr>
        </p:nvPicPr>
        <p:blipFill rotWithShape="1">
          <a:blip r:embed="rId3">
            <a:alphaModFix/>
          </a:blip>
          <a:srcRect t="1799" r="-2" b="-1"/>
          <a:stretch/>
        </p:blipFill>
        <p:spPr>
          <a:xfrm>
            <a:off x="-6588" y="10"/>
            <a:ext cx="12198588" cy="6857990"/>
          </a:xfrm>
          <a:prstGeom prst="rect">
            <a:avLst/>
          </a:prstGeom>
          <a:noFill/>
          <a:ln>
            <a:noFill/>
          </a:ln>
        </p:spPr>
      </p:pic>
      <p:pic>
        <p:nvPicPr>
          <p:cNvPr id="215" name="Google Shape;215;p14"/>
          <p:cNvPicPr preferRelativeResize="0"/>
          <p:nvPr/>
        </p:nvPicPr>
        <p:blipFill>
          <a:blip r:embed="rId4">
            <a:alphaModFix/>
          </a:blip>
          <a:stretch>
            <a:fillRect/>
          </a:stretch>
        </p:blipFill>
        <p:spPr>
          <a:xfrm>
            <a:off x="2283974" y="1601175"/>
            <a:ext cx="6754450" cy="37647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p:cNvGrpSpPr/>
        <p:nvPr/>
      </p:nvGrpSpPr>
      <p:grpSpPr>
        <a:xfrm>
          <a:off x="0" y="0"/>
          <a:ext cx="0" cy="0"/>
          <a:chOff x="0" y="0"/>
          <a:chExt cx="0" cy="0"/>
        </a:xfrm>
      </p:grpSpPr>
      <p:sp>
        <p:nvSpPr>
          <p:cNvPr id="220" name="Google Shape;220;p1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221" name="Google Shape;221;p15" descr="A close-up of a computer screen&#10;&#10;Description automatically generated"/>
          <p:cNvPicPr preferRelativeResize="0"/>
          <p:nvPr/>
        </p:nvPicPr>
        <p:blipFill rotWithShape="1">
          <a:blip r:embed="rId3">
            <a:alphaModFix/>
          </a:blip>
          <a:srcRect t="1747"/>
          <a:stretch/>
        </p:blipFill>
        <p:spPr>
          <a:xfrm>
            <a:off x="1" y="1"/>
            <a:ext cx="12192000" cy="6857999"/>
          </a:xfrm>
          <a:prstGeom prst="rect">
            <a:avLst/>
          </a:prstGeom>
          <a:noFill/>
          <a:ln>
            <a:noFill/>
          </a:ln>
        </p:spPr>
      </p:pic>
      <p:sp>
        <p:nvSpPr>
          <p:cNvPr id="222" name="Google Shape;222;p15"/>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lt1"/>
          </a:solidFill>
          <a:ln>
            <a:noFill/>
          </a:ln>
          <a:effectLst>
            <a:outerShdw blurRad="50800" dist="25400" dir="5400000" algn="t" rotWithShape="0">
              <a:srgbClr val="000000">
                <a:alpha val="2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23" name="Google Shape;223;p15"/>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24" name="Google Shape;224;p15"/>
          <p:cNvSpPr txBox="1">
            <a:spLocks noGrp="1"/>
          </p:cNvSpPr>
          <p:nvPr>
            <p:ph type="title"/>
          </p:nvPr>
        </p:nvSpPr>
        <p:spPr>
          <a:xfrm>
            <a:off x="1215900" y="1071349"/>
            <a:ext cx="5886449" cy="121147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0000"/>
              </a:buClr>
              <a:buSzPts val="2400"/>
              <a:buFont typeface="Times New Roman"/>
              <a:buNone/>
            </a:pPr>
            <a:r>
              <a:rPr lang="en-US" sz="2400" b="1" i="0" u="none" strike="noStrike">
                <a:solidFill>
                  <a:srgbClr val="000000"/>
                </a:solidFill>
                <a:latin typeface="Times New Roman"/>
                <a:ea typeface="Times New Roman"/>
                <a:cs typeface="Times New Roman"/>
                <a:sym typeface="Times New Roman"/>
              </a:rPr>
              <a:t>Word2Vec for Text Representation</a:t>
            </a:r>
            <a:endParaRPr>
              <a:latin typeface="Times New Roman"/>
              <a:ea typeface="Times New Roman"/>
              <a:cs typeface="Times New Roman"/>
              <a:sym typeface="Times New Roman"/>
            </a:endParaRPr>
          </a:p>
        </p:txBody>
      </p:sp>
      <p:sp>
        <p:nvSpPr>
          <p:cNvPr id="225" name="Google Shape;225;p15"/>
          <p:cNvSpPr/>
          <p:nvPr/>
        </p:nvSpPr>
        <p:spPr>
          <a:xfrm>
            <a:off x="3305249" y="395108"/>
            <a:ext cx="1707751" cy="428984"/>
          </a:xfrm>
          <a:custGeom>
            <a:avLst/>
            <a:gdLst/>
            <a:ahLst/>
            <a:cxnLst/>
            <a:rect l="l" t="t" r="r" b="b"/>
            <a:pathLst>
              <a:path w="2201784" h="594531" extrusionOk="0">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26" name="Google Shape;226;p15"/>
          <p:cNvSpPr txBox="1">
            <a:spLocks noGrp="1"/>
          </p:cNvSpPr>
          <p:nvPr>
            <p:ph type="body" idx="1"/>
          </p:nvPr>
        </p:nvSpPr>
        <p:spPr>
          <a:xfrm>
            <a:off x="1283384" y="1940012"/>
            <a:ext cx="5751481" cy="3716986"/>
          </a:xfrm>
          <a:prstGeom prst="rect">
            <a:avLst/>
          </a:prstGeom>
          <a:noFill/>
          <a:ln>
            <a:noFill/>
          </a:ln>
        </p:spPr>
        <p:txBody>
          <a:bodyPr spcFirstLastPara="1" wrap="square" lIns="91425" tIns="45700" rIns="91425" bIns="45700" anchor="ctr" anchorCtr="0">
            <a:normAutofit lnSpcReduction="20000"/>
          </a:bodyPr>
          <a:lstStyle/>
          <a:p>
            <a:pPr marL="228600" lvl="0" indent="-245745" algn="l" rtl="0">
              <a:lnSpc>
                <a:spcPct val="90000"/>
              </a:lnSpc>
              <a:spcBef>
                <a:spcPts val="0"/>
              </a:spcBef>
              <a:spcAft>
                <a:spcPts val="0"/>
              </a:spcAft>
              <a:buClr>
                <a:srgbClr val="000000"/>
              </a:buClr>
              <a:buSzPts val="1800"/>
              <a:buChar char="•"/>
            </a:pPr>
            <a:r>
              <a:rPr lang="en-US" sz="1800" b="0" i="0" u="none" strike="noStrike">
                <a:solidFill>
                  <a:srgbClr val="000000"/>
                </a:solidFill>
                <a:latin typeface="Times New Roman"/>
                <a:ea typeface="Times New Roman"/>
                <a:cs typeface="Times New Roman"/>
                <a:sym typeface="Times New Roman"/>
              </a:rPr>
              <a:t>Word2Vec, a neural network-based approach, was used to generate dense vector representations of words in tweets. These embeddings captured semantic similarities between words, enriching the feature space for machine learning models.</a:t>
            </a:r>
            <a:endParaRPr sz="1400" b="0" i="0" u="none" strike="noStrike">
              <a:solidFill>
                <a:srgbClr val="000000"/>
              </a:solidFill>
              <a:latin typeface="Times New Roman"/>
              <a:ea typeface="Times New Roman"/>
              <a:cs typeface="Times New Roman"/>
              <a:sym typeface="Times New Roman"/>
            </a:endParaRPr>
          </a:p>
          <a:p>
            <a:pPr marL="0" lvl="0" indent="0" algn="l" rtl="0">
              <a:lnSpc>
                <a:spcPct val="90000"/>
              </a:lnSpc>
              <a:spcBef>
                <a:spcPts val="2400"/>
              </a:spcBef>
              <a:spcAft>
                <a:spcPts val="0"/>
              </a:spcAft>
              <a:buClr>
                <a:srgbClr val="000000"/>
              </a:buClr>
              <a:buSzPts val="1800"/>
              <a:buNone/>
            </a:pPr>
            <a:r>
              <a:rPr lang="en-US" sz="1800" b="1" i="0" u="none" strike="noStrike">
                <a:solidFill>
                  <a:srgbClr val="000000"/>
                </a:solidFill>
                <a:latin typeface="Times New Roman"/>
                <a:ea typeface="Times New Roman"/>
                <a:cs typeface="Times New Roman"/>
                <a:sym typeface="Times New Roman"/>
              </a:rPr>
              <a:t>Key Features</a:t>
            </a:r>
            <a:r>
              <a:rPr lang="en-US" sz="1800" b="0" i="0" u="none" strike="noStrike">
                <a:solidFill>
                  <a:srgbClr val="000000"/>
                </a:solidFill>
                <a:latin typeface="Times New Roman"/>
                <a:ea typeface="Times New Roman"/>
                <a:cs typeface="Times New Roman"/>
                <a:sym typeface="Times New Roman"/>
              </a:rPr>
              <a:t>:</a:t>
            </a:r>
            <a:endParaRPr sz="1400" b="0" i="0" u="none" strike="noStrike">
              <a:solidFill>
                <a:srgbClr val="000000"/>
              </a:solidFill>
              <a:latin typeface="Times New Roman"/>
              <a:ea typeface="Times New Roman"/>
              <a:cs typeface="Times New Roman"/>
              <a:sym typeface="Times New Roman"/>
            </a:endParaRPr>
          </a:p>
          <a:p>
            <a:pPr marL="228600" lvl="0" indent="-245745" algn="l" rtl="0">
              <a:lnSpc>
                <a:spcPct val="90000"/>
              </a:lnSpc>
              <a:spcBef>
                <a:spcPts val="2400"/>
              </a:spcBef>
              <a:spcAft>
                <a:spcPts val="0"/>
              </a:spcAft>
              <a:buClr>
                <a:srgbClr val="000000"/>
              </a:buClr>
              <a:buSzPts val="1800"/>
              <a:buFont typeface="Arial"/>
              <a:buChar char="•"/>
            </a:pPr>
            <a:r>
              <a:rPr lang="en-US" sz="1800" b="0" i="0" u="none" strike="noStrike">
                <a:solidFill>
                  <a:srgbClr val="000000"/>
                </a:solidFill>
                <a:latin typeface="Times New Roman"/>
                <a:ea typeface="Times New Roman"/>
                <a:cs typeface="Times New Roman"/>
                <a:sym typeface="Times New Roman"/>
              </a:rPr>
              <a:t>Transforms words into continuous vector space.</a:t>
            </a:r>
            <a:endParaRPr/>
          </a:p>
          <a:p>
            <a:pPr marL="228600" lvl="0" indent="-245745" algn="l" rtl="0">
              <a:lnSpc>
                <a:spcPct val="90000"/>
              </a:lnSpc>
              <a:spcBef>
                <a:spcPts val="1000"/>
              </a:spcBef>
              <a:spcAft>
                <a:spcPts val="0"/>
              </a:spcAft>
              <a:buClr>
                <a:srgbClr val="000000"/>
              </a:buClr>
              <a:buSzPts val="1800"/>
              <a:buFont typeface="Arial"/>
              <a:buChar char="•"/>
            </a:pPr>
            <a:r>
              <a:rPr lang="en-US" sz="1800" b="0" i="0" u="none" strike="noStrike">
                <a:solidFill>
                  <a:srgbClr val="000000"/>
                </a:solidFill>
                <a:latin typeface="Times New Roman"/>
                <a:ea typeface="Times New Roman"/>
                <a:cs typeface="Times New Roman"/>
                <a:sym typeface="Times New Roman"/>
              </a:rPr>
              <a:t>Two approaches: Continuous Bag of Words (CBOW) and Skip-gram.</a:t>
            </a:r>
            <a:endParaRPr/>
          </a:p>
          <a:p>
            <a:pPr marL="228600" lvl="0" indent="-245745" algn="l" rtl="0">
              <a:lnSpc>
                <a:spcPct val="90000"/>
              </a:lnSpc>
              <a:spcBef>
                <a:spcPts val="1000"/>
              </a:spcBef>
              <a:spcAft>
                <a:spcPts val="0"/>
              </a:spcAft>
              <a:buClr>
                <a:srgbClr val="000000"/>
              </a:buClr>
              <a:buSzPts val="1800"/>
              <a:buFont typeface="Arial"/>
              <a:buChar char="•"/>
            </a:pPr>
            <a:r>
              <a:rPr lang="en-US" sz="1800" b="0" i="0" u="none" strike="noStrike">
                <a:solidFill>
                  <a:srgbClr val="000000"/>
                </a:solidFill>
                <a:latin typeface="Times New Roman"/>
                <a:ea typeface="Times New Roman"/>
                <a:cs typeface="Times New Roman"/>
                <a:sym typeface="Times New Roman"/>
              </a:rPr>
              <a:t>Represents each tweet as an average of its word vectors.</a:t>
            </a:r>
            <a:endParaRPr/>
          </a:p>
          <a:p>
            <a:pPr marL="228600" lvl="0" indent="0" algn="l" rtl="0">
              <a:lnSpc>
                <a:spcPct val="90000"/>
              </a:lnSpc>
              <a:spcBef>
                <a:spcPts val="2400"/>
              </a:spcBef>
              <a:spcAft>
                <a:spcPts val="0"/>
              </a:spcAft>
              <a:buNone/>
            </a:pPr>
            <a:br>
              <a:rPr lang="en-US" sz="1400">
                <a:latin typeface="Times New Roman"/>
                <a:ea typeface="Times New Roman"/>
                <a:cs typeface="Times New Roman"/>
                <a:sym typeface="Times New Roman"/>
              </a:rPr>
            </a:br>
            <a:endParaRPr sz="200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0"/>
        <p:cNvGrpSpPr/>
        <p:nvPr/>
      </p:nvGrpSpPr>
      <p:grpSpPr>
        <a:xfrm>
          <a:off x="0" y="0"/>
          <a:ext cx="0" cy="0"/>
          <a:chOff x="0" y="0"/>
          <a:chExt cx="0" cy="0"/>
        </a:xfrm>
      </p:grpSpPr>
      <p:sp>
        <p:nvSpPr>
          <p:cNvPr id="231" name="Google Shape;231;p16"/>
          <p:cNvSpPr/>
          <p:nvPr/>
        </p:nvSpPr>
        <p:spPr>
          <a:xfrm>
            <a:off x="1524" y="0"/>
            <a:ext cx="12188952"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232" name="Google Shape;232;p16" descr="A close-up of a computer screen&#10;&#10;Description automatically generated"/>
          <p:cNvPicPr preferRelativeResize="0">
            <a:picLocks noGrp="1"/>
          </p:cNvPicPr>
          <p:nvPr>
            <p:ph type="body" idx="1"/>
          </p:nvPr>
        </p:nvPicPr>
        <p:blipFill rotWithShape="1">
          <a:blip r:embed="rId3">
            <a:alphaModFix/>
          </a:blip>
          <a:srcRect t="1765"/>
          <a:stretch/>
        </p:blipFill>
        <p:spPr>
          <a:xfrm>
            <a:off x="20" y="1282"/>
            <a:ext cx="12191980" cy="6856718"/>
          </a:xfrm>
          <a:prstGeom prst="rect">
            <a:avLst/>
          </a:prstGeom>
          <a:noFill/>
          <a:ln>
            <a:noFill/>
          </a:ln>
        </p:spPr>
      </p:pic>
      <p:pic>
        <p:nvPicPr>
          <p:cNvPr id="233" name="Google Shape;233;p16"/>
          <p:cNvPicPr preferRelativeResize="0"/>
          <p:nvPr/>
        </p:nvPicPr>
        <p:blipFill rotWithShape="1">
          <a:blip r:embed="rId4">
            <a:alphaModFix/>
          </a:blip>
          <a:srcRect/>
          <a:stretch/>
        </p:blipFill>
        <p:spPr>
          <a:xfrm>
            <a:off x="2530903" y="565903"/>
            <a:ext cx="6761377" cy="542249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7"/>
        <p:cNvGrpSpPr/>
        <p:nvPr/>
      </p:nvGrpSpPr>
      <p:grpSpPr>
        <a:xfrm>
          <a:off x="0" y="0"/>
          <a:ext cx="0" cy="0"/>
          <a:chOff x="0" y="0"/>
          <a:chExt cx="0" cy="0"/>
        </a:xfrm>
      </p:grpSpPr>
      <p:sp>
        <p:nvSpPr>
          <p:cNvPr id="238" name="Google Shape;238;p1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39" name="Google Shape;239;p17"/>
          <p:cNvSpPr txBox="1">
            <a:spLocks noGrp="1"/>
          </p:cNvSpPr>
          <p:nvPr>
            <p:ph type="title"/>
          </p:nvPr>
        </p:nvSpPr>
        <p:spPr>
          <a:xfrm>
            <a:off x="411480" y="991443"/>
            <a:ext cx="4443154" cy="1087819"/>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3600"/>
              <a:buFont typeface="Times New Roman"/>
              <a:buNone/>
            </a:pPr>
            <a:r>
              <a:rPr lang="en-US" sz="3600">
                <a:latin typeface="Times New Roman"/>
                <a:ea typeface="Times New Roman"/>
                <a:cs typeface="Times New Roman"/>
                <a:sym typeface="Times New Roman"/>
              </a:rPr>
              <a:t>Wordclouds</a:t>
            </a:r>
            <a:endParaRPr/>
          </a:p>
        </p:txBody>
      </p:sp>
      <p:sp>
        <p:nvSpPr>
          <p:cNvPr id="240" name="Google Shape;240;p17"/>
          <p:cNvSpPr/>
          <p:nvPr/>
        </p:nvSpPr>
        <p:spPr>
          <a:xfrm rot="5400000">
            <a:off x="649223" y="387939"/>
            <a:ext cx="73152" cy="54864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1" name="Google Shape;241;p17"/>
          <p:cNvSpPr/>
          <p:nvPr/>
        </p:nvSpPr>
        <p:spPr>
          <a:xfrm>
            <a:off x="411480" y="2285541"/>
            <a:ext cx="4389120" cy="18288"/>
          </a:xfrm>
          <a:prstGeom prst="rect">
            <a:avLst/>
          </a:prstGeom>
          <a:solidFill>
            <a:srgbClr val="D5D5D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2" name="Google Shape;242;p17"/>
          <p:cNvSpPr txBox="1">
            <a:spLocks noGrp="1"/>
          </p:cNvSpPr>
          <p:nvPr>
            <p:ph type="body" idx="1"/>
          </p:nvPr>
        </p:nvSpPr>
        <p:spPr>
          <a:xfrm>
            <a:off x="411480" y="2684095"/>
            <a:ext cx="4443154" cy="349286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000"/>
              <a:buChar char="•"/>
            </a:pPr>
            <a:r>
              <a:rPr lang="en-US" sz="2000" b="0" i="0" u="none" strike="noStrike">
                <a:latin typeface="Times New Roman"/>
                <a:ea typeface="Times New Roman"/>
                <a:cs typeface="Times New Roman"/>
                <a:sym typeface="Times New Roman"/>
              </a:rPr>
              <a:t>Word clouds were generated to visualize the most frequently occurring terms for each sentiment category. This helped identify the key themes and words associated with positive, neutral, and negative sentiments.</a:t>
            </a:r>
            <a:endParaRPr/>
          </a:p>
          <a:p>
            <a:pPr marL="228600" lvl="0" indent="-228600" algn="l" rtl="0">
              <a:lnSpc>
                <a:spcPct val="90000"/>
              </a:lnSpc>
              <a:spcBef>
                <a:spcPts val="2400"/>
              </a:spcBef>
              <a:spcAft>
                <a:spcPts val="0"/>
              </a:spcAft>
              <a:buClr>
                <a:schemeClr val="dk1"/>
              </a:buClr>
              <a:buSzPts val="2000"/>
              <a:buChar char="•"/>
            </a:pPr>
            <a:r>
              <a:rPr lang="en-US" sz="2000" b="0" i="0" u="none" strike="noStrike">
                <a:latin typeface="Times New Roman"/>
                <a:ea typeface="Times New Roman"/>
                <a:cs typeface="Times New Roman"/>
                <a:sym typeface="Times New Roman"/>
              </a:rPr>
              <a:t>These word clouds provided an intuitive way to understand the dominant terms in each sentiment category.</a:t>
            </a:r>
            <a:endParaRPr/>
          </a:p>
        </p:txBody>
      </p:sp>
      <p:pic>
        <p:nvPicPr>
          <p:cNvPr id="243" name="Google Shape;243;p17" descr="A close-up of words&#10;&#10;Description automatically generated"/>
          <p:cNvPicPr preferRelativeResize="0"/>
          <p:nvPr/>
        </p:nvPicPr>
        <p:blipFill rotWithShape="1">
          <a:blip r:embed="rId3">
            <a:alphaModFix/>
          </a:blip>
          <a:srcRect/>
          <a:stretch/>
        </p:blipFill>
        <p:spPr>
          <a:xfrm>
            <a:off x="5385816" y="1630206"/>
            <a:ext cx="6440424" cy="354223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7"/>
        <p:cNvGrpSpPr/>
        <p:nvPr/>
      </p:nvGrpSpPr>
      <p:grpSpPr>
        <a:xfrm>
          <a:off x="0" y="0"/>
          <a:ext cx="0" cy="0"/>
          <a:chOff x="0" y="0"/>
          <a:chExt cx="0" cy="0"/>
        </a:xfrm>
      </p:grpSpPr>
      <p:sp>
        <p:nvSpPr>
          <p:cNvPr id="248" name="Google Shape;248;p18"/>
          <p:cNvSpPr/>
          <p:nvPr/>
        </p:nvSpPr>
        <p:spPr>
          <a:xfrm>
            <a:off x="0" y="0"/>
            <a:ext cx="12192000" cy="6858000"/>
          </a:xfrm>
          <a:prstGeom prst="rect">
            <a:avLst/>
          </a:prstGeom>
          <a:solidFill>
            <a:srgbClr val="7F7F7F">
              <a:alpha val="2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9" name="Google Shape;249;p18"/>
          <p:cNvSpPr/>
          <p:nvPr/>
        </p:nvSpPr>
        <p:spPr>
          <a:xfrm>
            <a:off x="477012" y="480060"/>
            <a:ext cx="11237976" cy="5897880"/>
          </a:xfrm>
          <a:prstGeom prst="rect">
            <a:avLst/>
          </a:prstGeom>
          <a:solidFill>
            <a:srgbClr val="FFFFFF"/>
          </a:solidFill>
          <a:ln>
            <a:noFill/>
          </a:ln>
          <a:effectLst>
            <a:outerShdw blurRad="63500" dist="17780" dir="5400000" algn="t" rotWithShape="0">
              <a:srgbClr val="000000">
                <a:alpha val="4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250" name="Google Shape;250;p18" descr="A close-up of words&#10;&#10;Description automatically generated"/>
          <p:cNvPicPr preferRelativeResize="0"/>
          <p:nvPr/>
        </p:nvPicPr>
        <p:blipFill rotWithShape="1">
          <a:blip r:embed="rId3">
            <a:alphaModFix/>
          </a:blip>
          <a:srcRect/>
          <a:stretch/>
        </p:blipFill>
        <p:spPr>
          <a:xfrm>
            <a:off x="643467" y="2045754"/>
            <a:ext cx="5294716" cy="2766489"/>
          </a:xfrm>
          <a:prstGeom prst="rect">
            <a:avLst/>
          </a:prstGeom>
          <a:noFill/>
          <a:ln>
            <a:noFill/>
          </a:ln>
        </p:spPr>
      </p:pic>
      <p:cxnSp>
        <p:nvCxnSpPr>
          <p:cNvPr id="251" name="Google Shape;251;p18"/>
          <p:cNvCxnSpPr/>
          <p:nvPr/>
        </p:nvCxnSpPr>
        <p:spPr>
          <a:xfrm>
            <a:off x="6079958" y="1143000"/>
            <a:ext cx="0" cy="4572000"/>
          </a:xfrm>
          <a:prstGeom prst="straightConnector1">
            <a:avLst/>
          </a:prstGeom>
          <a:noFill/>
          <a:ln w="12700" cap="flat" cmpd="sng">
            <a:solidFill>
              <a:srgbClr val="4E4E4E"/>
            </a:solidFill>
            <a:prstDash val="solid"/>
            <a:miter lim="800000"/>
            <a:headEnd type="none" w="sm" len="sm"/>
            <a:tailEnd type="none" w="sm" len="sm"/>
          </a:ln>
        </p:spPr>
      </p:cxnSp>
      <p:pic>
        <p:nvPicPr>
          <p:cNvPr id="252" name="Google Shape;252;p18" descr="A close-up of words&#10;&#10;Description automatically generated"/>
          <p:cNvPicPr preferRelativeResize="0"/>
          <p:nvPr/>
        </p:nvPicPr>
        <p:blipFill rotWithShape="1">
          <a:blip r:embed="rId4">
            <a:alphaModFix/>
          </a:blip>
          <a:srcRect/>
          <a:stretch/>
        </p:blipFill>
        <p:spPr>
          <a:xfrm>
            <a:off x="6253817" y="2045756"/>
            <a:ext cx="5294715" cy="276648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6"/>
        <p:cNvGrpSpPr/>
        <p:nvPr/>
      </p:nvGrpSpPr>
      <p:grpSpPr>
        <a:xfrm>
          <a:off x="0" y="0"/>
          <a:ext cx="0" cy="0"/>
          <a:chOff x="0" y="0"/>
          <a:chExt cx="0" cy="0"/>
        </a:xfrm>
      </p:grpSpPr>
      <p:sp>
        <p:nvSpPr>
          <p:cNvPr id="257" name="Google Shape;257;p2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258" name="Google Shape;258;p20" descr="A close-up of a computer screen&#10;&#10;Description automatically generated"/>
          <p:cNvPicPr preferRelativeResize="0"/>
          <p:nvPr/>
        </p:nvPicPr>
        <p:blipFill rotWithShape="1">
          <a:blip r:embed="rId3">
            <a:alphaModFix/>
          </a:blip>
          <a:srcRect t="1747"/>
          <a:stretch/>
        </p:blipFill>
        <p:spPr>
          <a:xfrm>
            <a:off x="1" y="1"/>
            <a:ext cx="12192000" cy="6857999"/>
          </a:xfrm>
          <a:prstGeom prst="rect">
            <a:avLst/>
          </a:prstGeom>
          <a:noFill/>
          <a:ln>
            <a:noFill/>
          </a:ln>
        </p:spPr>
      </p:pic>
      <p:sp>
        <p:nvSpPr>
          <p:cNvPr id="259" name="Google Shape;259;p20"/>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lt1"/>
          </a:solidFill>
          <a:ln>
            <a:noFill/>
          </a:ln>
          <a:effectLst>
            <a:outerShdw blurRad="50800" dist="25400" dir="5400000" algn="t" rotWithShape="0">
              <a:srgbClr val="000000">
                <a:alpha val="2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0" name="Google Shape;260;p20"/>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1" name="Google Shape;261;p20"/>
          <p:cNvSpPr txBox="1">
            <a:spLocks noGrp="1"/>
          </p:cNvSpPr>
          <p:nvPr>
            <p:ph type="title"/>
          </p:nvPr>
        </p:nvSpPr>
        <p:spPr>
          <a:xfrm>
            <a:off x="1215900" y="1071349"/>
            <a:ext cx="5886449" cy="121147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imes New Roman"/>
              <a:buNone/>
            </a:pPr>
            <a:r>
              <a:rPr lang="en-US" sz="3600">
                <a:latin typeface="Times New Roman"/>
                <a:ea typeface="Times New Roman"/>
                <a:cs typeface="Times New Roman"/>
                <a:sym typeface="Times New Roman"/>
              </a:rPr>
              <a:t>Conclusion</a:t>
            </a:r>
            <a:endParaRPr/>
          </a:p>
        </p:txBody>
      </p:sp>
      <p:sp>
        <p:nvSpPr>
          <p:cNvPr id="262" name="Google Shape;262;p20"/>
          <p:cNvSpPr/>
          <p:nvPr/>
        </p:nvSpPr>
        <p:spPr>
          <a:xfrm>
            <a:off x="3305249" y="395108"/>
            <a:ext cx="1707751" cy="428984"/>
          </a:xfrm>
          <a:custGeom>
            <a:avLst/>
            <a:gdLst/>
            <a:ahLst/>
            <a:cxnLst/>
            <a:rect l="l" t="t" r="r" b="b"/>
            <a:pathLst>
              <a:path w="2201784" h="594531" extrusionOk="0">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3" name="Google Shape;263;p20"/>
          <p:cNvSpPr txBox="1">
            <a:spLocks noGrp="1"/>
          </p:cNvSpPr>
          <p:nvPr>
            <p:ph type="body" idx="1"/>
          </p:nvPr>
        </p:nvSpPr>
        <p:spPr>
          <a:xfrm>
            <a:off x="1283384" y="1890584"/>
            <a:ext cx="5751481" cy="3546389"/>
          </a:xfrm>
          <a:prstGeom prst="rect">
            <a:avLst/>
          </a:prstGeom>
          <a:noFill/>
          <a:ln>
            <a:noFill/>
          </a:ln>
        </p:spPr>
        <p:txBody>
          <a:bodyPr spcFirstLastPara="1" wrap="square" lIns="91425" tIns="45700" rIns="91425" bIns="45700" anchor="ctr" anchorCtr="0">
            <a:normAutofit/>
          </a:bodyPr>
          <a:lstStyle/>
          <a:p>
            <a:pPr marL="228600" lvl="0" indent="-228600" algn="l" rtl="0">
              <a:lnSpc>
                <a:spcPct val="90000"/>
              </a:lnSpc>
              <a:spcBef>
                <a:spcPts val="0"/>
              </a:spcBef>
              <a:spcAft>
                <a:spcPts val="0"/>
              </a:spcAft>
              <a:buClr>
                <a:schemeClr val="dk1"/>
              </a:buClr>
              <a:buSzPts val="2400"/>
              <a:buChar char="•"/>
            </a:pPr>
            <a:r>
              <a:rPr lang="en-US" sz="2400" b="0" i="0" u="none" strike="noStrike">
                <a:latin typeface="Times New Roman"/>
                <a:ea typeface="Times New Roman"/>
                <a:cs typeface="Times New Roman"/>
                <a:sym typeface="Times New Roman"/>
              </a:rPr>
              <a:t>This project demonstrated the effectiveness of machine learning models in sentiment analysis, successfully classifying tweets into Positive, Neutral, and Negative categories. Through a systematic approach of data preprocessing, feature engineering, and evaluation of multiple models, the study provided meaningful insights into public sentiments and their underlying themes.</a:t>
            </a:r>
            <a:endParaRPr sz="24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6"/>
        <p:cNvGrpSpPr/>
        <p:nvPr/>
      </p:nvGrpSpPr>
      <p:grpSpPr>
        <a:xfrm>
          <a:off x="0" y="0"/>
          <a:ext cx="0" cy="0"/>
          <a:chOff x="0" y="0"/>
          <a:chExt cx="0" cy="0"/>
        </a:xfrm>
      </p:grpSpPr>
      <p:sp>
        <p:nvSpPr>
          <p:cNvPr id="97" name="Google Shape;97;p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98" name="Google Shape;98;p2" descr="A close-up of a computer screen&#10;&#10;Description automatically generated"/>
          <p:cNvPicPr preferRelativeResize="0"/>
          <p:nvPr/>
        </p:nvPicPr>
        <p:blipFill rotWithShape="1">
          <a:blip r:embed="rId3">
            <a:alphaModFix/>
          </a:blip>
          <a:srcRect t="1747"/>
          <a:stretch/>
        </p:blipFill>
        <p:spPr>
          <a:xfrm>
            <a:off x="1" y="1"/>
            <a:ext cx="12192000" cy="6857999"/>
          </a:xfrm>
          <a:prstGeom prst="rect">
            <a:avLst/>
          </a:prstGeom>
          <a:noFill/>
          <a:ln>
            <a:noFill/>
          </a:ln>
        </p:spPr>
      </p:pic>
      <p:sp>
        <p:nvSpPr>
          <p:cNvPr id="99" name="Google Shape;99;p2"/>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lt1"/>
          </a:solidFill>
          <a:ln>
            <a:noFill/>
          </a:ln>
          <a:effectLst>
            <a:outerShdw blurRad="50800" dist="25400" dir="5400000" algn="t" rotWithShape="0">
              <a:srgbClr val="000000">
                <a:alpha val="2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0" name="Google Shape;100;p2"/>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1" name="Google Shape;101;p2"/>
          <p:cNvSpPr txBox="1">
            <a:spLocks noGrp="1"/>
          </p:cNvSpPr>
          <p:nvPr>
            <p:ph type="title"/>
          </p:nvPr>
        </p:nvSpPr>
        <p:spPr>
          <a:xfrm>
            <a:off x="1215900" y="1071349"/>
            <a:ext cx="5886449" cy="90573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000"/>
              <a:buFont typeface="Times New Roman"/>
              <a:buNone/>
            </a:pPr>
            <a:r>
              <a:rPr lang="en-US" sz="4000">
                <a:latin typeface="Times New Roman"/>
                <a:ea typeface="Times New Roman"/>
                <a:cs typeface="Times New Roman"/>
                <a:sym typeface="Times New Roman"/>
              </a:rPr>
              <a:t>Introduction</a:t>
            </a:r>
            <a:endParaRPr/>
          </a:p>
        </p:txBody>
      </p:sp>
      <p:sp>
        <p:nvSpPr>
          <p:cNvPr id="102" name="Google Shape;102;p2"/>
          <p:cNvSpPr/>
          <p:nvPr/>
        </p:nvSpPr>
        <p:spPr>
          <a:xfrm>
            <a:off x="3305249" y="395108"/>
            <a:ext cx="1707751" cy="428984"/>
          </a:xfrm>
          <a:custGeom>
            <a:avLst/>
            <a:gdLst/>
            <a:ahLst/>
            <a:cxnLst/>
            <a:rect l="l" t="t" r="r" b="b"/>
            <a:pathLst>
              <a:path w="2201784" h="594531" extrusionOk="0">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3" name="Google Shape;103;p2"/>
          <p:cNvSpPr txBox="1">
            <a:spLocks noGrp="1"/>
          </p:cNvSpPr>
          <p:nvPr>
            <p:ph type="body" idx="1"/>
          </p:nvPr>
        </p:nvSpPr>
        <p:spPr>
          <a:xfrm>
            <a:off x="1283384" y="1977081"/>
            <a:ext cx="5751481" cy="3249828"/>
          </a:xfrm>
          <a:prstGeom prst="rect">
            <a:avLst/>
          </a:prstGeom>
          <a:noFill/>
          <a:ln>
            <a:noFill/>
          </a:ln>
        </p:spPr>
        <p:txBody>
          <a:bodyPr spcFirstLastPara="1" wrap="square" lIns="91425" tIns="45700" rIns="91425" bIns="45700" anchor="ctr" anchorCtr="0">
            <a:normAutofit/>
          </a:bodyPr>
          <a:lstStyle/>
          <a:p>
            <a:pPr marL="228600" lvl="0" indent="-228600" algn="l" rtl="0">
              <a:lnSpc>
                <a:spcPct val="90000"/>
              </a:lnSpc>
              <a:spcBef>
                <a:spcPts val="0"/>
              </a:spcBef>
              <a:spcAft>
                <a:spcPts val="0"/>
              </a:spcAft>
              <a:buClr>
                <a:srgbClr val="000000"/>
              </a:buClr>
              <a:buSzPts val="1600"/>
              <a:buChar char="•"/>
            </a:pPr>
            <a:r>
              <a:rPr lang="en-US" sz="1600" b="0" i="0" u="none" strike="noStrike">
                <a:solidFill>
                  <a:srgbClr val="000000"/>
                </a:solidFill>
                <a:latin typeface="Times New Roman"/>
                <a:ea typeface="Times New Roman"/>
                <a:cs typeface="Times New Roman"/>
                <a:sym typeface="Times New Roman"/>
              </a:rPr>
              <a:t>This project explores the classification of sentiments expressed in tweets using advanced machine learning techniques. The primary goal is to gain insights into how users perceive specific topics by analyzing their sentiments, categorized into Positive, Neutral, and Negative. By preprocessing raw tweet data and employing various machine learning models, this project demonstrates the ability to automate sentiment detection effectively.</a:t>
            </a:r>
            <a:endParaRPr sz="1200" b="0" i="0" u="none" strike="noStrike">
              <a:solidFill>
                <a:srgbClr val="000000"/>
              </a:solidFill>
              <a:latin typeface="Times New Roman"/>
              <a:ea typeface="Times New Roman"/>
              <a:cs typeface="Times New Roman"/>
              <a:sym typeface="Times New Roman"/>
            </a:endParaRPr>
          </a:p>
          <a:p>
            <a:pPr marL="228600" lvl="0" indent="-228600" algn="l" rtl="0">
              <a:lnSpc>
                <a:spcPct val="90000"/>
              </a:lnSpc>
              <a:spcBef>
                <a:spcPts val="2400"/>
              </a:spcBef>
              <a:spcAft>
                <a:spcPts val="0"/>
              </a:spcAft>
              <a:buClr>
                <a:srgbClr val="000000"/>
              </a:buClr>
              <a:buSzPts val="1600"/>
              <a:buChar char="•"/>
            </a:pPr>
            <a:r>
              <a:rPr lang="en-US" sz="1600" b="0" i="0" u="none" strike="noStrike">
                <a:solidFill>
                  <a:srgbClr val="000000"/>
                </a:solidFill>
                <a:latin typeface="Times New Roman"/>
                <a:ea typeface="Times New Roman"/>
                <a:cs typeface="Times New Roman"/>
                <a:sym typeface="Times New Roman"/>
              </a:rPr>
              <a:t>Through a combination of data cleaning, feature extraction, and classification algorithms, this work provides a comprehensive pipeline for sentiment analysis. The project highlights the use of state-of-the-art models like XGBoost</a:t>
            </a:r>
            <a:r>
              <a:rPr lang="en-US" sz="1600">
                <a:solidFill>
                  <a:srgbClr val="000000"/>
                </a:solidFill>
                <a:latin typeface="Times New Roman"/>
                <a:ea typeface="Times New Roman"/>
                <a:cs typeface="Times New Roman"/>
                <a:sym typeface="Times New Roman"/>
              </a:rPr>
              <a:t>, </a:t>
            </a:r>
            <a:r>
              <a:rPr lang="en-US" sz="1600" b="0" i="0" u="none" strike="noStrike">
                <a:solidFill>
                  <a:srgbClr val="000000"/>
                </a:solidFill>
                <a:latin typeface="Times New Roman"/>
                <a:ea typeface="Times New Roman"/>
                <a:cs typeface="Times New Roman"/>
                <a:sym typeface="Times New Roman"/>
              </a:rPr>
              <a:t>comparing their performances against baseline methods like Logistic Regression.</a:t>
            </a:r>
            <a:endParaRPr sz="1200" b="0" i="0" u="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7"/>
        <p:cNvGrpSpPr/>
        <p:nvPr/>
      </p:nvGrpSpPr>
      <p:grpSpPr>
        <a:xfrm>
          <a:off x="0" y="0"/>
          <a:ext cx="0" cy="0"/>
          <a:chOff x="0" y="0"/>
          <a:chExt cx="0" cy="0"/>
        </a:xfrm>
      </p:grpSpPr>
      <p:sp>
        <p:nvSpPr>
          <p:cNvPr id="108" name="Google Shape;108;p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09" name="Google Shape;109;p3" descr="A close-up of a computer screen&#10;&#10;Description automatically generated"/>
          <p:cNvPicPr preferRelativeResize="0"/>
          <p:nvPr/>
        </p:nvPicPr>
        <p:blipFill rotWithShape="1">
          <a:blip r:embed="rId3">
            <a:alphaModFix/>
          </a:blip>
          <a:srcRect t="1747"/>
          <a:stretch/>
        </p:blipFill>
        <p:spPr>
          <a:xfrm>
            <a:off x="1" y="1"/>
            <a:ext cx="12192000" cy="6857999"/>
          </a:xfrm>
          <a:prstGeom prst="rect">
            <a:avLst/>
          </a:prstGeom>
          <a:noFill/>
          <a:ln>
            <a:noFill/>
          </a:ln>
        </p:spPr>
      </p:pic>
      <p:sp>
        <p:nvSpPr>
          <p:cNvPr id="110" name="Google Shape;110;p3"/>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lt1"/>
          </a:solidFill>
          <a:ln>
            <a:noFill/>
          </a:ln>
          <a:effectLst>
            <a:outerShdw blurRad="50800" dist="25400" dir="5400000" algn="t" rotWithShape="0">
              <a:srgbClr val="000000">
                <a:alpha val="2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1" name="Google Shape;111;p3"/>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2" name="Google Shape;112;p3"/>
          <p:cNvSpPr txBox="1">
            <a:spLocks noGrp="1"/>
          </p:cNvSpPr>
          <p:nvPr>
            <p:ph type="title"/>
          </p:nvPr>
        </p:nvSpPr>
        <p:spPr>
          <a:xfrm>
            <a:off x="1215900" y="1071349"/>
            <a:ext cx="5886449" cy="121147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imes New Roman"/>
              <a:buNone/>
            </a:pPr>
            <a:r>
              <a:rPr lang="en-US" sz="3600">
                <a:latin typeface="Times New Roman"/>
                <a:ea typeface="Times New Roman"/>
                <a:cs typeface="Times New Roman"/>
                <a:sym typeface="Times New Roman"/>
              </a:rPr>
              <a:t>The Dataset</a:t>
            </a:r>
            <a:endParaRPr/>
          </a:p>
        </p:txBody>
      </p:sp>
      <p:sp>
        <p:nvSpPr>
          <p:cNvPr id="113" name="Google Shape;113;p3"/>
          <p:cNvSpPr/>
          <p:nvPr/>
        </p:nvSpPr>
        <p:spPr>
          <a:xfrm>
            <a:off x="3305249" y="395108"/>
            <a:ext cx="1707751" cy="428984"/>
          </a:xfrm>
          <a:custGeom>
            <a:avLst/>
            <a:gdLst/>
            <a:ahLst/>
            <a:cxnLst/>
            <a:rect l="l" t="t" r="r" b="b"/>
            <a:pathLst>
              <a:path w="2201784" h="594531" extrusionOk="0">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4" name="Google Shape;114;p3"/>
          <p:cNvSpPr txBox="1">
            <a:spLocks noGrp="1"/>
          </p:cNvSpPr>
          <p:nvPr>
            <p:ph type="body" idx="1"/>
          </p:nvPr>
        </p:nvSpPr>
        <p:spPr>
          <a:xfrm>
            <a:off x="1283384" y="2174790"/>
            <a:ext cx="5751481" cy="3482208"/>
          </a:xfrm>
          <a:prstGeom prst="rect">
            <a:avLst/>
          </a:prstGeom>
          <a:noFill/>
          <a:ln>
            <a:noFill/>
          </a:ln>
        </p:spPr>
        <p:txBody>
          <a:bodyPr spcFirstLastPara="1" wrap="square" lIns="91425" tIns="45700" rIns="91425" bIns="45700" anchor="ctr" anchorCtr="0">
            <a:normAutofit/>
          </a:bodyPr>
          <a:lstStyle/>
          <a:p>
            <a:pPr marL="228600" lvl="0" indent="-228600" algn="l" rtl="0">
              <a:lnSpc>
                <a:spcPct val="90000"/>
              </a:lnSpc>
              <a:spcBef>
                <a:spcPts val="0"/>
              </a:spcBef>
              <a:spcAft>
                <a:spcPts val="0"/>
              </a:spcAft>
              <a:buClr>
                <a:schemeClr val="dk1"/>
              </a:buClr>
              <a:buSzPts val="2000"/>
              <a:buChar char="•"/>
            </a:pPr>
            <a:r>
              <a:rPr lang="en-US" sz="2000">
                <a:latin typeface="Times New Roman"/>
                <a:ea typeface="Times New Roman"/>
                <a:cs typeface="Times New Roman"/>
                <a:sym typeface="Times New Roman"/>
              </a:rPr>
              <a:t>Kaggle’s Dataset ChatGPT Sentiment Analysis uses data gathered to analyze the sentiment and opinions expressed in text, helping understand user perceptions and emotions associated with AI-driven conversational platforms like ChatGPT.</a:t>
            </a:r>
            <a:endParaRPr/>
          </a:p>
          <a:p>
            <a:pPr marL="228600" lvl="0" indent="-228600" algn="l" rtl="0">
              <a:lnSpc>
                <a:spcPct val="90000"/>
              </a:lnSpc>
              <a:spcBef>
                <a:spcPts val="1000"/>
              </a:spcBef>
              <a:spcAft>
                <a:spcPts val="0"/>
              </a:spcAft>
              <a:buClr>
                <a:schemeClr val="dk1"/>
              </a:buClr>
              <a:buSzPts val="2000"/>
              <a:buChar char="•"/>
            </a:pPr>
            <a:r>
              <a:rPr lang="en-US" sz="2000">
                <a:latin typeface="Times New Roman"/>
                <a:ea typeface="Times New Roman"/>
                <a:cs typeface="Times New Roman"/>
                <a:sym typeface="Times New Roman"/>
              </a:rPr>
              <a:t>This dataset consists of 2 features and contains 219,295 unique values.</a:t>
            </a:r>
            <a:endParaRPr/>
          </a:p>
          <a:p>
            <a:pPr marL="228600" lvl="0" indent="-228600" algn="l" rtl="0">
              <a:lnSpc>
                <a:spcPct val="90000"/>
              </a:lnSpc>
              <a:spcBef>
                <a:spcPts val="1000"/>
              </a:spcBef>
              <a:spcAft>
                <a:spcPts val="0"/>
              </a:spcAft>
              <a:buClr>
                <a:schemeClr val="dk1"/>
              </a:buClr>
              <a:buSzPts val="2000"/>
              <a:buChar char="•"/>
            </a:pPr>
            <a:r>
              <a:rPr lang="en-US" sz="2000">
                <a:latin typeface="Times New Roman"/>
                <a:ea typeface="Times New Roman"/>
                <a:cs typeface="Times New Roman"/>
                <a:sym typeface="Times New Roman"/>
              </a:rPr>
              <a:t>This file contains two columns: one for tweets and the other for labels.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8"/>
        <p:cNvGrpSpPr/>
        <p:nvPr/>
      </p:nvGrpSpPr>
      <p:grpSpPr>
        <a:xfrm>
          <a:off x="0" y="0"/>
          <a:ext cx="0" cy="0"/>
          <a:chOff x="0" y="0"/>
          <a:chExt cx="0" cy="0"/>
        </a:xfrm>
      </p:grpSpPr>
      <p:sp>
        <p:nvSpPr>
          <p:cNvPr id="119" name="Google Shape;119;p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20" name="Google Shape;120;p4" descr="A close-up of a computer screen&#10;&#10;Description automatically generated"/>
          <p:cNvPicPr preferRelativeResize="0"/>
          <p:nvPr/>
        </p:nvPicPr>
        <p:blipFill rotWithShape="1">
          <a:blip r:embed="rId3">
            <a:alphaModFix/>
          </a:blip>
          <a:srcRect t="1747"/>
          <a:stretch/>
        </p:blipFill>
        <p:spPr>
          <a:xfrm>
            <a:off x="1" y="1"/>
            <a:ext cx="12192000" cy="6857999"/>
          </a:xfrm>
          <a:prstGeom prst="rect">
            <a:avLst/>
          </a:prstGeom>
          <a:noFill/>
          <a:ln>
            <a:noFill/>
          </a:ln>
        </p:spPr>
      </p:pic>
      <p:sp>
        <p:nvSpPr>
          <p:cNvPr id="121" name="Google Shape;121;p4"/>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lt1"/>
          </a:solidFill>
          <a:ln>
            <a:noFill/>
          </a:ln>
          <a:effectLst>
            <a:outerShdw blurRad="50800" dist="25400" dir="5400000" algn="t" rotWithShape="0">
              <a:srgbClr val="000000">
                <a:alpha val="2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22" name="Google Shape;122;p4"/>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23" name="Google Shape;123;p4"/>
          <p:cNvSpPr txBox="1">
            <a:spLocks noGrp="1"/>
          </p:cNvSpPr>
          <p:nvPr>
            <p:ph type="title"/>
          </p:nvPr>
        </p:nvSpPr>
        <p:spPr>
          <a:xfrm>
            <a:off x="1215900" y="679623"/>
            <a:ext cx="5886449" cy="96856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a:latin typeface="Times New Roman"/>
                <a:ea typeface="Times New Roman"/>
                <a:cs typeface="Times New Roman"/>
                <a:sym typeface="Times New Roman"/>
              </a:rPr>
              <a:t>Data Preprocessing</a:t>
            </a:r>
            <a:endParaRPr/>
          </a:p>
        </p:txBody>
      </p:sp>
      <p:sp>
        <p:nvSpPr>
          <p:cNvPr id="124" name="Google Shape;124;p4"/>
          <p:cNvSpPr/>
          <p:nvPr/>
        </p:nvSpPr>
        <p:spPr>
          <a:xfrm>
            <a:off x="3305249" y="395108"/>
            <a:ext cx="1707751" cy="428984"/>
          </a:xfrm>
          <a:custGeom>
            <a:avLst/>
            <a:gdLst/>
            <a:ahLst/>
            <a:cxnLst/>
            <a:rect l="l" t="t" r="r" b="b"/>
            <a:pathLst>
              <a:path w="2201784" h="594531" extrusionOk="0">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25" name="Google Shape;125;p4"/>
          <p:cNvSpPr txBox="1">
            <a:spLocks noGrp="1"/>
          </p:cNvSpPr>
          <p:nvPr>
            <p:ph type="body" idx="1"/>
          </p:nvPr>
        </p:nvSpPr>
        <p:spPr>
          <a:xfrm>
            <a:off x="741406" y="1409365"/>
            <a:ext cx="6820930" cy="4377285"/>
          </a:xfrm>
          <a:prstGeom prst="rect">
            <a:avLst/>
          </a:prstGeom>
          <a:noFill/>
          <a:ln>
            <a:noFill/>
          </a:ln>
        </p:spPr>
        <p:txBody>
          <a:bodyPr spcFirstLastPara="1" wrap="square" lIns="91425" tIns="45700" rIns="91425" bIns="45700" anchor="ctr" anchorCtr="0">
            <a:normAutofit/>
          </a:bodyPr>
          <a:lstStyle/>
          <a:p>
            <a:pPr marL="228600" lvl="0" indent="-228600" algn="l" rtl="0">
              <a:lnSpc>
                <a:spcPct val="90000"/>
              </a:lnSpc>
              <a:spcBef>
                <a:spcPts val="0"/>
              </a:spcBef>
              <a:spcAft>
                <a:spcPts val="0"/>
              </a:spcAft>
              <a:buClr>
                <a:schemeClr val="dk1"/>
              </a:buClr>
              <a:buSzPts val="2000"/>
              <a:buChar char="•"/>
            </a:pPr>
            <a:r>
              <a:rPr lang="en-US" sz="2000" b="0" i="0" u="none" strike="noStrike">
                <a:latin typeface="Times New Roman"/>
                <a:ea typeface="Times New Roman"/>
                <a:cs typeface="Times New Roman"/>
                <a:sym typeface="Times New Roman"/>
              </a:rPr>
              <a:t>Effective data preprocessing was a critical step in ensuring the dataset was ready for analysis. The raw tweet data was first cleaned to remove unnecessary characters such as punctuation, special symbols, and links. Non-English tweets were filtered out to maintain consistency and focus on English text analysis. Emojis and hashtags were also stripped, as they could introduce noise into the data. Additionally, duplicate tweets and irrelevant data were removed to reduce redundancy and ensure high-quality input.</a:t>
            </a:r>
            <a:endParaRPr/>
          </a:p>
          <a:p>
            <a:pPr marL="228600" lvl="0" indent="-228600" algn="l" rtl="0">
              <a:lnSpc>
                <a:spcPct val="90000"/>
              </a:lnSpc>
              <a:spcBef>
                <a:spcPts val="1000"/>
              </a:spcBef>
              <a:spcAft>
                <a:spcPts val="0"/>
              </a:spcAft>
              <a:buClr>
                <a:schemeClr val="dk1"/>
              </a:buClr>
              <a:buSzPts val="2000"/>
              <a:buChar char="•"/>
            </a:pPr>
            <a:r>
              <a:rPr lang="en-US" sz="2000" b="0" i="0" u="none" strike="noStrike">
                <a:latin typeface="Times New Roman"/>
                <a:ea typeface="Times New Roman"/>
                <a:cs typeface="Times New Roman"/>
                <a:sym typeface="Times New Roman"/>
              </a:rPr>
              <a:t>Sentiments were encoded as Negative = 0, Neutral = 1, and Positive = 2. Text data was vectorized using TF-IDF, highlighting key words and ensuring the dataset was ready for modeling.</a:t>
            </a:r>
            <a:endParaRPr sz="20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9"/>
        <p:cNvGrpSpPr/>
        <p:nvPr/>
      </p:nvGrpSpPr>
      <p:grpSpPr>
        <a:xfrm>
          <a:off x="0" y="0"/>
          <a:ext cx="0" cy="0"/>
          <a:chOff x="0" y="0"/>
          <a:chExt cx="0" cy="0"/>
        </a:xfrm>
      </p:grpSpPr>
      <p:sp>
        <p:nvSpPr>
          <p:cNvPr id="130" name="Google Shape;130;p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31" name="Google Shape;131;p5" descr="A close-up of a computer screen&#10;&#10;Description automatically generated"/>
          <p:cNvPicPr preferRelativeResize="0"/>
          <p:nvPr/>
        </p:nvPicPr>
        <p:blipFill rotWithShape="1">
          <a:blip r:embed="rId3">
            <a:alphaModFix/>
          </a:blip>
          <a:srcRect t="1747"/>
          <a:stretch/>
        </p:blipFill>
        <p:spPr>
          <a:xfrm>
            <a:off x="1" y="1"/>
            <a:ext cx="12192000" cy="6857999"/>
          </a:xfrm>
          <a:prstGeom prst="rect">
            <a:avLst/>
          </a:prstGeom>
          <a:noFill/>
          <a:ln>
            <a:noFill/>
          </a:ln>
        </p:spPr>
      </p:pic>
      <p:sp>
        <p:nvSpPr>
          <p:cNvPr id="132" name="Google Shape;132;p5"/>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lt1"/>
          </a:solidFill>
          <a:ln>
            <a:noFill/>
          </a:ln>
          <a:effectLst>
            <a:outerShdw blurRad="50800" dist="25400" dir="5400000" algn="t" rotWithShape="0">
              <a:srgbClr val="000000">
                <a:alpha val="2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33" name="Google Shape;133;p5"/>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34" name="Google Shape;134;p5"/>
          <p:cNvSpPr txBox="1">
            <a:spLocks noGrp="1"/>
          </p:cNvSpPr>
          <p:nvPr>
            <p:ph type="title"/>
          </p:nvPr>
        </p:nvSpPr>
        <p:spPr>
          <a:xfrm>
            <a:off x="1215900" y="1071349"/>
            <a:ext cx="5886449" cy="683309"/>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000000"/>
              </a:buClr>
              <a:buSzPts val="2800"/>
              <a:buFont typeface="Times New Roman"/>
              <a:buNone/>
            </a:pPr>
            <a:r>
              <a:rPr lang="en-US" sz="2800" b="1" i="0" u="none" strike="noStrike">
                <a:solidFill>
                  <a:srgbClr val="000000"/>
                </a:solidFill>
                <a:latin typeface="Times New Roman"/>
                <a:ea typeface="Times New Roman"/>
                <a:cs typeface="Times New Roman"/>
                <a:sym typeface="Times New Roman"/>
              </a:rPr>
              <a:t>Logistic Regression</a:t>
            </a:r>
            <a:br>
              <a:rPr lang="en-US" sz="2800" b="1" i="0" u="none" strike="noStrike">
                <a:solidFill>
                  <a:srgbClr val="000000"/>
                </a:solidFill>
                <a:latin typeface="Times New Roman"/>
                <a:ea typeface="Times New Roman"/>
                <a:cs typeface="Times New Roman"/>
                <a:sym typeface="Times New Roman"/>
              </a:rPr>
            </a:br>
            <a:endParaRPr sz="2800">
              <a:latin typeface="Times New Roman"/>
              <a:ea typeface="Times New Roman"/>
              <a:cs typeface="Times New Roman"/>
              <a:sym typeface="Times New Roman"/>
            </a:endParaRPr>
          </a:p>
        </p:txBody>
      </p:sp>
      <p:sp>
        <p:nvSpPr>
          <p:cNvPr id="135" name="Google Shape;135;p5"/>
          <p:cNvSpPr/>
          <p:nvPr/>
        </p:nvSpPr>
        <p:spPr>
          <a:xfrm>
            <a:off x="3305249" y="395108"/>
            <a:ext cx="1707751" cy="428984"/>
          </a:xfrm>
          <a:custGeom>
            <a:avLst/>
            <a:gdLst/>
            <a:ahLst/>
            <a:cxnLst/>
            <a:rect l="l" t="t" r="r" b="b"/>
            <a:pathLst>
              <a:path w="2201784" h="594531" extrusionOk="0">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36" name="Google Shape;136;p5"/>
          <p:cNvSpPr txBox="1">
            <a:spLocks noGrp="1"/>
          </p:cNvSpPr>
          <p:nvPr>
            <p:ph type="body" idx="1"/>
          </p:nvPr>
        </p:nvSpPr>
        <p:spPr>
          <a:xfrm>
            <a:off x="1283384" y="1754659"/>
            <a:ext cx="5751481" cy="4201297"/>
          </a:xfrm>
          <a:prstGeom prst="rect">
            <a:avLst/>
          </a:prstGeom>
          <a:noFill/>
          <a:ln>
            <a:noFill/>
          </a:ln>
        </p:spPr>
        <p:txBody>
          <a:bodyPr spcFirstLastPara="1" wrap="square" lIns="91425" tIns="45700" rIns="91425" bIns="45700" anchor="ctr" anchorCtr="0">
            <a:noAutofit/>
          </a:bodyPr>
          <a:lstStyle/>
          <a:p>
            <a:pPr marL="228600" lvl="0" indent="-228600" algn="l" rtl="0">
              <a:lnSpc>
                <a:spcPct val="90000"/>
              </a:lnSpc>
              <a:spcBef>
                <a:spcPts val="0"/>
              </a:spcBef>
              <a:spcAft>
                <a:spcPts val="0"/>
              </a:spcAft>
              <a:buClr>
                <a:srgbClr val="000000"/>
              </a:buClr>
              <a:buSzPts val="1600"/>
              <a:buChar char="•"/>
            </a:pPr>
            <a:r>
              <a:rPr lang="en-US" sz="1600" b="0" i="0" u="none" strike="noStrike">
                <a:solidFill>
                  <a:srgbClr val="000000"/>
                </a:solidFill>
                <a:latin typeface="Times New Roman"/>
                <a:ea typeface="Times New Roman"/>
                <a:cs typeface="Times New Roman"/>
                <a:sym typeface="Times New Roman"/>
              </a:rPr>
              <a:t>Logistic Regression was the baseline model used in this project. It offers a simple and interpretable approach to classification problems, making it a good starting point for sentiment analysis.</a:t>
            </a:r>
            <a:endParaRPr/>
          </a:p>
          <a:p>
            <a:pPr marL="0" lvl="0" indent="0" algn="l" rtl="0">
              <a:lnSpc>
                <a:spcPct val="90000"/>
              </a:lnSpc>
              <a:spcBef>
                <a:spcPts val="2400"/>
              </a:spcBef>
              <a:spcAft>
                <a:spcPts val="0"/>
              </a:spcAft>
              <a:buClr>
                <a:srgbClr val="000000"/>
              </a:buClr>
              <a:buSzPts val="1600"/>
              <a:buNone/>
            </a:pPr>
            <a:r>
              <a:rPr lang="en-US" sz="1600" b="1" i="0" u="none" strike="noStrike">
                <a:solidFill>
                  <a:srgbClr val="000000"/>
                </a:solidFill>
                <a:latin typeface="Times New Roman"/>
                <a:ea typeface="Times New Roman"/>
                <a:cs typeface="Times New Roman"/>
                <a:sym typeface="Times New Roman"/>
              </a:rPr>
              <a:t>Key Features</a:t>
            </a:r>
            <a:r>
              <a:rPr lang="en-US" sz="1600" b="0" i="0" u="none" strike="noStrike">
                <a:solidFill>
                  <a:srgbClr val="000000"/>
                </a:solidFill>
                <a:latin typeface="Times New Roman"/>
                <a:ea typeface="Times New Roman"/>
                <a:cs typeface="Times New Roman"/>
                <a:sym typeface="Times New Roman"/>
              </a:rPr>
              <a:t>:</a:t>
            </a:r>
            <a:endParaRPr/>
          </a:p>
          <a:p>
            <a:pPr marL="228600" lvl="0" indent="-228600" algn="l" rtl="0">
              <a:lnSpc>
                <a:spcPct val="90000"/>
              </a:lnSpc>
              <a:spcBef>
                <a:spcPts val="2400"/>
              </a:spcBef>
              <a:spcAft>
                <a:spcPts val="0"/>
              </a:spcAft>
              <a:buClr>
                <a:srgbClr val="000000"/>
              </a:buClr>
              <a:buSzPts val="1600"/>
              <a:buFont typeface="Arial"/>
              <a:buChar char="•"/>
            </a:pPr>
            <a:r>
              <a:rPr lang="en-US" sz="1600" b="0" i="0" u="none" strike="noStrike">
                <a:solidFill>
                  <a:srgbClr val="000000"/>
                </a:solidFill>
                <a:latin typeface="Times New Roman"/>
                <a:ea typeface="Times New Roman"/>
                <a:cs typeface="Times New Roman"/>
                <a:sym typeface="Times New Roman"/>
              </a:rPr>
              <a:t>Models linear relationships between features and target labels.</a:t>
            </a:r>
            <a:endParaRPr/>
          </a:p>
          <a:p>
            <a:pPr marL="228600" lvl="0" indent="-228600" algn="l" rtl="0">
              <a:lnSpc>
                <a:spcPct val="90000"/>
              </a:lnSpc>
              <a:spcBef>
                <a:spcPts val="1000"/>
              </a:spcBef>
              <a:spcAft>
                <a:spcPts val="0"/>
              </a:spcAft>
              <a:buClr>
                <a:srgbClr val="000000"/>
              </a:buClr>
              <a:buSzPts val="1600"/>
              <a:buFont typeface="Arial"/>
              <a:buChar char="•"/>
            </a:pPr>
            <a:r>
              <a:rPr lang="en-US" sz="1600" b="0" i="0" u="none" strike="noStrike">
                <a:solidFill>
                  <a:srgbClr val="000000"/>
                </a:solidFill>
                <a:latin typeface="Times New Roman"/>
                <a:ea typeface="Times New Roman"/>
                <a:cs typeface="Times New Roman"/>
                <a:sym typeface="Times New Roman"/>
              </a:rPr>
              <a:t>Easy to implement and requires minimal computation.</a:t>
            </a:r>
            <a:endParaRPr/>
          </a:p>
          <a:p>
            <a:pPr marL="228600" lvl="0" indent="-228600" algn="l" rtl="0">
              <a:lnSpc>
                <a:spcPct val="90000"/>
              </a:lnSpc>
              <a:spcBef>
                <a:spcPts val="1000"/>
              </a:spcBef>
              <a:spcAft>
                <a:spcPts val="0"/>
              </a:spcAft>
              <a:buClr>
                <a:srgbClr val="000000"/>
              </a:buClr>
              <a:buSzPts val="1600"/>
              <a:buFont typeface="Arial"/>
              <a:buChar char="•"/>
            </a:pPr>
            <a:r>
              <a:rPr lang="en-US" sz="1600" b="0" i="0" u="none" strike="noStrike">
                <a:solidFill>
                  <a:srgbClr val="000000"/>
                </a:solidFill>
                <a:latin typeface="Times New Roman"/>
                <a:ea typeface="Times New Roman"/>
                <a:cs typeface="Times New Roman"/>
                <a:sym typeface="Times New Roman"/>
              </a:rPr>
              <a:t>Acts as a benchmark for evaluating more complex models.</a:t>
            </a:r>
            <a:endParaRPr/>
          </a:p>
          <a:p>
            <a:pPr marL="0" lvl="0" indent="0" algn="l" rtl="0">
              <a:lnSpc>
                <a:spcPct val="90000"/>
              </a:lnSpc>
              <a:spcBef>
                <a:spcPts val="2200"/>
              </a:spcBef>
              <a:spcAft>
                <a:spcPts val="0"/>
              </a:spcAft>
              <a:buClr>
                <a:srgbClr val="000000"/>
              </a:buClr>
              <a:buSzPts val="1600"/>
              <a:buNone/>
            </a:pPr>
            <a:br>
              <a:rPr lang="en-US" sz="1200">
                <a:latin typeface="Times New Roman"/>
                <a:ea typeface="Times New Roman"/>
                <a:cs typeface="Times New Roman"/>
                <a:sym typeface="Times New Roman"/>
              </a:rPr>
            </a:br>
            <a:br>
              <a:rPr lang="en-US" sz="1200">
                <a:latin typeface="Times New Roman"/>
                <a:ea typeface="Times New Roman"/>
                <a:cs typeface="Times New Roman"/>
                <a:sym typeface="Times New Roman"/>
              </a:rPr>
            </a:br>
            <a:endParaRPr sz="12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1"/>
        <p:cNvGrpSpPr/>
        <p:nvPr/>
      </p:nvGrpSpPr>
      <p:grpSpPr>
        <a:xfrm>
          <a:off x="0" y="0"/>
          <a:ext cx="0" cy="0"/>
          <a:chOff x="0" y="0"/>
          <a:chExt cx="0" cy="0"/>
        </a:xfrm>
      </p:grpSpPr>
      <p:sp>
        <p:nvSpPr>
          <p:cNvPr id="142" name="Google Shape;142;p6"/>
          <p:cNvSpPr/>
          <p:nvPr/>
        </p:nvSpPr>
        <p:spPr>
          <a:xfrm>
            <a:off x="1524" y="0"/>
            <a:ext cx="12188952"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43" name="Google Shape;143;p6"/>
          <p:cNvPicPr preferRelativeResize="0">
            <a:picLocks noGrp="1"/>
          </p:cNvPicPr>
          <p:nvPr>
            <p:ph type="body" idx="1"/>
          </p:nvPr>
        </p:nvPicPr>
        <p:blipFill rotWithShape="1">
          <a:blip r:embed="rId3">
            <a:alphaModFix/>
          </a:blip>
          <a:srcRect t="1765"/>
          <a:stretch/>
        </p:blipFill>
        <p:spPr>
          <a:xfrm>
            <a:off x="20" y="1282"/>
            <a:ext cx="12191980" cy="6856718"/>
          </a:xfrm>
          <a:prstGeom prst="rect">
            <a:avLst/>
          </a:prstGeom>
          <a:noFill/>
          <a:ln>
            <a:noFill/>
          </a:ln>
        </p:spPr>
      </p:pic>
      <p:pic>
        <p:nvPicPr>
          <p:cNvPr id="144" name="Google Shape;144;p6"/>
          <p:cNvPicPr preferRelativeResize="0"/>
          <p:nvPr/>
        </p:nvPicPr>
        <p:blipFill>
          <a:blip r:embed="rId4">
            <a:alphaModFix/>
          </a:blip>
          <a:stretch>
            <a:fillRect/>
          </a:stretch>
        </p:blipFill>
        <p:spPr>
          <a:xfrm>
            <a:off x="2371325" y="1574128"/>
            <a:ext cx="6849825" cy="3844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8"/>
        <p:cNvGrpSpPr/>
        <p:nvPr/>
      </p:nvGrpSpPr>
      <p:grpSpPr>
        <a:xfrm>
          <a:off x="0" y="0"/>
          <a:ext cx="0" cy="0"/>
          <a:chOff x="0" y="0"/>
          <a:chExt cx="0" cy="0"/>
        </a:xfrm>
      </p:grpSpPr>
      <p:sp>
        <p:nvSpPr>
          <p:cNvPr id="149" name="Google Shape;149;p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50" name="Google Shape;150;p7" descr="A close-up of a computer screen&#10;&#10;Description automatically generated"/>
          <p:cNvPicPr preferRelativeResize="0"/>
          <p:nvPr/>
        </p:nvPicPr>
        <p:blipFill rotWithShape="1">
          <a:blip r:embed="rId3">
            <a:alphaModFix/>
          </a:blip>
          <a:srcRect t="1747"/>
          <a:stretch/>
        </p:blipFill>
        <p:spPr>
          <a:xfrm>
            <a:off x="1" y="1"/>
            <a:ext cx="12192000" cy="6857999"/>
          </a:xfrm>
          <a:prstGeom prst="rect">
            <a:avLst/>
          </a:prstGeom>
          <a:noFill/>
          <a:ln>
            <a:noFill/>
          </a:ln>
        </p:spPr>
      </p:pic>
      <p:sp>
        <p:nvSpPr>
          <p:cNvPr id="151" name="Google Shape;151;p7"/>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lt1"/>
          </a:solidFill>
          <a:ln>
            <a:noFill/>
          </a:ln>
          <a:effectLst>
            <a:outerShdw blurRad="50800" dist="25400" dir="5400000" algn="t" rotWithShape="0">
              <a:srgbClr val="000000">
                <a:alpha val="2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52" name="Google Shape;152;p7"/>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53" name="Google Shape;153;p7"/>
          <p:cNvSpPr txBox="1">
            <a:spLocks noGrp="1"/>
          </p:cNvSpPr>
          <p:nvPr>
            <p:ph type="title"/>
          </p:nvPr>
        </p:nvSpPr>
        <p:spPr>
          <a:xfrm>
            <a:off x="1215900" y="1071350"/>
            <a:ext cx="5886449" cy="68331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200"/>
              <a:buFont typeface="Times New Roman"/>
              <a:buNone/>
            </a:pPr>
            <a:r>
              <a:rPr lang="en-US" sz="3200" b="1" i="0" u="none" strike="noStrike">
                <a:latin typeface="Times New Roman"/>
                <a:ea typeface="Times New Roman"/>
                <a:cs typeface="Times New Roman"/>
                <a:sym typeface="Times New Roman"/>
              </a:rPr>
              <a:t>Decision Tree</a:t>
            </a:r>
            <a:endParaRPr sz="3200">
              <a:latin typeface="Times New Roman"/>
              <a:ea typeface="Times New Roman"/>
              <a:cs typeface="Times New Roman"/>
              <a:sym typeface="Times New Roman"/>
            </a:endParaRPr>
          </a:p>
        </p:txBody>
      </p:sp>
      <p:sp>
        <p:nvSpPr>
          <p:cNvPr id="154" name="Google Shape;154;p7"/>
          <p:cNvSpPr/>
          <p:nvPr/>
        </p:nvSpPr>
        <p:spPr>
          <a:xfrm>
            <a:off x="3305249" y="395108"/>
            <a:ext cx="1707751" cy="428984"/>
          </a:xfrm>
          <a:custGeom>
            <a:avLst/>
            <a:gdLst/>
            <a:ahLst/>
            <a:cxnLst/>
            <a:rect l="l" t="t" r="r" b="b"/>
            <a:pathLst>
              <a:path w="2201784" h="594531" extrusionOk="0">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55" name="Google Shape;155;p7"/>
          <p:cNvSpPr txBox="1">
            <a:spLocks noGrp="1"/>
          </p:cNvSpPr>
          <p:nvPr>
            <p:ph type="body" idx="1"/>
          </p:nvPr>
        </p:nvSpPr>
        <p:spPr>
          <a:xfrm>
            <a:off x="1283384" y="1989438"/>
            <a:ext cx="5751481" cy="3667559"/>
          </a:xfrm>
          <a:prstGeom prst="rect">
            <a:avLst/>
          </a:prstGeom>
          <a:noFill/>
          <a:ln>
            <a:noFill/>
          </a:ln>
        </p:spPr>
        <p:txBody>
          <a:bodyPr spcFirstLastPara="1" wrap="square" lIns="91425" tIns="45700" rIns="91425" bIns="45700" anchor="ctr" anchorCtr="0">
            <a:noAutofit/>
          </a:bodyPr>
          <a:lstStyle/>
          <a:p>
            <a:pPr marL="228600" lvl="0" indent="-228600" algn="l" rtl="0">
              <a:lnSpc>
                <a:spcPct val="90000"/>
              </a:lnSpc>
              <a:spcBef>
                <a:spcPts val="0"/>
              </a:spcBef>
              <a:spcAft>
                <a:spcPts val="0"/>
              </a:spcAft>
              <a:buClr>
                <a:srgbClr val="000000"/>
              </a:buClr>
              <a:buSzPts val="1600"/>
              <a:buChar char="•"/>
            </a:pPr>
            <a:r>
              <a:rPr lang="en-US" sz="1600" b="0" i="0" u="none" strike="noStrike">
                <a:solidFill>
                  <a:srgbClr val="000000"/>
                </a:solidFill>
                <a:latin typeface="Times New Roman"/>
                <a:ea typeface="Times New Roman"/>
                <a:cs typeface="Times New Roman"/>
                <a:sym typeface="Times New Roman"/>
              </a:rPr>
              <a:t>Decision Trees provide an intuitive way to model data by splitting it based on feature thresholds. This model effectively handles non-linear relationships but is prone to overfitting without proper regularization.</a:t>
            </a:r>
            <a:endParaRPr/>
          </a:p>
          <a:p>
            <a:pPr marL="0" lvl="0" indent="0" algn="l" rtl="0">
              <a:lnSpc>
                <a:spcPct val="90000"/>
              </a:lnSpc>
              <a:spcBef>
                <a:spcPts val="2400"/>
              </a:spcBef>
              <a:spcAft>
                <a:spcPts val="0"/>
              </a:spcAft>
              <a:buClr>
                <a:srgbClr val="000000"/>
              </a:buClr>
              <a:buSzPts val="1600"/>
              <a:buNone/>
            </a:pPr>
            <a:r>
              <a:rPr lang="en-US" sz="1600" b="1" i="0" u="none" strike="noStrike">
                <a:solidFill>
                  <a:srgbClr val="000000"/>
                </a:solidFill>
                <a:latin typeface="Times New Roman"/>
                <a:ea typeface="Times New Roman"/>
                <a:cs typeface="Times New Roman"/>
                <a:sym typeface="Times New Roman"/>
              </a:rPr>
              <a:t>Key Features</a:t>
            </a:r>
            <a:r>
              <a:rPr lang="en-US" sz="1600" b="0" i="0" u="none" strike="noStrike">
                <a:solidFill>
                  <a:srgbClr val="000000"/>
                </a:solidFill>
                <a:latin typeface="Times New Roman"/>
                <a:ea typeface="Times New Roman"/>
                <a:cs typeface="Times New Roman"/>
                <a:sym typeface="Times New Roman"/>
              </a:rPr>
              <a:t>:</a:t>
            </a:r>
            <a:endParaRPr/>
          </a:p>
          <a:p>
            <a:pPr marL="228600" lvl="0" indent="-228600" algn="l" rtl="0">
              <a:lnSpc>
                <a:spcPct val="90000"/>
              </a:lnSpc>
              <a:spcBef>
                <a:spcPts val="2400"/>
              </a:spcBef>
              <a:spcAft>
                <a:spcPts val="0"/>
              </a:spcAft>
              <a:buClr>
                <a:srgbClr val="000000"/>
              </a:buClr>
              <a:buSzPts val="1600"/>
              <a:buFont typeface="Arial"/>
              <a:buChar char="•"/>
            </a:pPr>
            <a:r>
              <a:rPr lang="en-US" sz="1600" b="0" i="0" u="none" strike="noStrike">
                <a:solidFill>
                  <a:srgbClr val="000000"/>
                </a:solidFill>
                <a:latin typeface="Times New Roman"/>
                <a:ea typeface="Times New Roman"/>
                <a:cs typeface="Times New Roman"/>
                <a:sym typeface="Times New Roman"/>
              </a:rPr>
              <a:t>High interpretability through decision paths.</a:t>
            </a:r>
            <a:endParaRPr/>
          </a:p>
          <a:p>
            <a:pPr marL="228600" lvl="0" indent="-228600" algn="l" rtl="0">
              <a:lnSpc>
                <a:spcPct val="90000"/>
              </a:lnSpc>
              <a:spcBef>
                <a:spcPts val="1000"/>
              </a:spcBef>
              <a:spcAft>
                <a:spcPts val="0"/>
              </a:spcAft>
              <a:buClr>
                <a:srgbClr val="000000"/>
              </a:buClr>
              <a:buSzPts val="1600"/>
              <a:buFont typeface="Arial"/>
              <a:buChar char="•"/>
            </a:pPr>
            <a:r>
              <a:rPr lang="en-US" sz="1600" b="0" i="0" u="none" strike="noStrike">
                <a:solidFill>
                  <a:srgbClr val="000000"/>
                </a:solidFill>
                <a:latin typeface="Times New Roman"/>
                <a:ea typeface="Times New Roman"/>
                <a:cs typeface="Times New Roman"/>
                <a:sym typeface="Times New Roman"/>
              </a:rPr>
              <a:t>Captures complex patterns in text data.</a:t>
            </a:r>
            <a:endParaRPr/>
          </a:p>
          <a:p>
            <a:pPr marL="0" lvl="0" indent="0" algn="l" rtl="0">
              <a:lnSpc>
                <a:spcPct val="90000"/>
              </a:lnSpc>
              <a:spcBef>
                <a:spcPts val="2400"/>
              </a:spcBef>
              <a:spcAft>
                <a:spcPts val="0"/>
              </a:spcAft>
              <a:buClr>
                <a:srgbClr val="000000"/>
              </a:buClr>
              <a:buSzPts val="1600"/>
              <a:buNone/>
            </a:pPr>
            <a:br>
              <a:rPr lang="en-US" sz="1600">
                <a:latin typeface="Times New Roman"/>
                <a:ea typeface="Times New Roman"/>
                <a:cs typeface="Times New Roman"/>
                <a:sym typeface="Times New Roman"/>
              </a:rPr>
            </a:br>
            <a:br>
              <a:rPr lang="en-US" sz="1600"/>
            </a:b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p:cNvGrpSpPr/>
        <p:nvPr/>
      </p:nvGrpSpPr>
      <p:grpSpPr>
        <a:xfrm>
          <a:off x="0" y="0"/>
          <a:ext cx="0" cy="0"/>
          <a:chOff x="0" y="0"/>
          <a:chExt cx="0" cy="0"/>
        </a:xfrm>
      </p:grpSpPr>
      <p:sp>
        <p:nvSpPr>
          <p:cNvPr id="160" name="Google Shape;160;p8"/>
          <p:cNvSpPr/>
          <p:nvPr/>
        </p:nvSpPr>
        <p:spPr>
          <a:xfrm>
            <a:off x="1524" y="0"/>
            <a:ext cx="12188952"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61" name="Google Shape;161;p8" descr="A close-up of a computer screen&#10;&#10;Description automatically generated"/>
          <p:cNvPicPr preferRelativeResize="0">
            <a:picLocks noGrp="1"/>
          </p:cNvPicPr>
          <p:nvPr>
            <p:ph type="body" idx="1"/>
          </p:nvPr>
        </p:nvPicPr>
        <p:blipFill rotWithShape="1">
          <a:blip r:embed="rId3">
            <a:alphaModFix/>
          </a:blip>
          <a:srcRect t="1765"/>
          <a:stretch/>
        </p:blipFill>
        <p:spPr>
          <a:xfrm>
            <a:off x="20" y="1282"/>
            <a:ext cx="12191980" cy="6856718"/>
          </a:xfrm>
          <a:prstGeom prst="rect">
            <a:avLst/>
          </a:prstGeom>
          <a:noFill/>
          <a:ln>
            <a:noFill/>
          </a:ln>
        </p:spPr>
      </p:pic>
      <p:pic>
        <p:nvPicPr>
          <p:cNvPr id="162" name="Google Shape;162;p8"/>
          <p:cNvPicPr preferRelativeResize="0"/>
          <p:nvPr/>
        </p:nvPicPr>
        <p:blipFill>
          <a:blip r:embed="rId4">
            <a:alphaModFix/>
          </a:blip>
          <a:stretch>
            <a:fillRect/>
          </a:stretch>
        </p:blipFill>
        <p:spPr>
          <a:xfrm>
            <a:off x="2114550" y="1333500"/>
            <a:ext cx="7962900" cy="4191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6"/>
        <p:cNvGrpSpPr/>
        <p:nvPr/>
      </p:nvGrpSpPr>
      <p:grpSpPr>
        <a:xfrm>
          <a:off x="0" y="0"/>
          <a:ext cx="0" cy="0"/>
          <a:chOff x="0" y="0"/>
          <a:chExt cx="0" cy="0"/>
        </a:xfrm>
      </p:grpSpPr>
      <p:sp>
        <p:nvSpPr>
          <p:cNvPr id="167" name="Google Shape;167;p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68" name="Google Shape;168;p9" descr="A close-up of a computer screen&#10;&#10;Description automatically generated"/>
          <p:cNvPicPr preferRelativeResize="0"/>
          <p:nvPr/>
        </p:nvPicPr>
        <p:blipFill rotWithShape="1">
          <a:blip r:embed="rId3">
            <a:alphaModFix/>
          </a:blip>
          <a:srcRect t="1747"/>
          <a:stretch/>
        </p:blipFill>
        <p:spPr>
          <a:xfrm>
            <a:off x="1" y="1"/>
            <a:ext cx="12192000" cy="6857999"/>
          </a:xfrm>
          <a:prstGeom prst="rect">
            <a:avLst/>
          </a:prstGeom>
          <a:noFill/>
          <a:ln>
            <a:noFill/>
          </a:ln>
        </p:spPr>
      </p:pic>
      <p:sp>
        <p:nvSpPr>
          <p:cNvPr id="169" name="Google Shape;169;p9"/>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lt1"/>
          </a:solidFill>
          <a:ln>
            <a:noFill/>
          </a:ln>
          <a:effectLst>
            <a:outerShdw blurRad="50800" dist="25400" dir="5400000" algn="t" rotWithShape="0">
              <a:srgbClr val="000000">
                <a:alpha val="2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70" name="Google Shape;170;p9"/>
          <p:cNvSpPr/>
          <p:nvPr/>
        </p:nvSpPr>
        <p:spPr>
          <a:xfrm>
            <a:off x="641099" y="585274"/>
            <a:ext cx="7036051" cy="5492212"/>
          </a:xfrm>
          <a:custGeom>
            <a:avLst/>
            <a:gdLst/>
            <a:ahLst/>
            <a:cxnLst/>
            <a:rect l="l" t="t" r="r" b="b"/>
            <a:pathLst>
              <a:path w="7036051" h="5492212" extrusionOk="0">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4901"/>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71" name="Google Shape;171;p9"/>
          <p:cNvSpPr txBox="1">
            <a:spLocks noGrp="1"/>
          </p:cNvSpPr>
          <p:nvPr>
            <p:ph type="title"/>
          </p:nvPr>
        </p:nvSpPr>
        <p:spPr>
          <a:xfrm>
            <a:off x="1215900" y="1071350"/>
            <a:ext cx="5886449" cy="83159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imes New Roman"/>
              <a:buNone/>
            </a:pPr>
            <a:r>
              <a:rPr lang="en-US" sz="3600">
                <a:latin typeface="Times New Roman"/>
                <a:ea typeface="Times New Roman"/>
                <a:cs typeface="Times New Roman"/>
                <a:sym typeface="Times New Roman"/>
              </a:rPr>
              <a:t>Random Forest</a:t>
            </a:r>
            <a:endParaRPr/>
          </a:p>
        </p:txBody>
      </p:sp>
      <p:sp>
        <p:nvSpPr>
          <p:cNvPr id="172" name="Google Shape;172;p9"/>
          <p:cNvSpPr/>
          <p:nvPr/>
        </p:nvSpPr>
        <p:spPr>
          <a:xfrm>
            <a:off x="3305249" y="395108"/>
            <a:ext cx="1707751" cy="428984"/>
          </a:xfrm>
          <a:custGeom>
            <a:avLst/>
            <a:gdLst/>
            <a:ahLst/>
            <a:cxnLst/>
            <a:rect l="l" t="t" r="r" b="b"/>
            <a:pathLst>
              <a:path w="2201784" h="594531" extrusionOk="0">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73" name="Google Shape;173;p9"/>
          <p:cNvSpPr txBox="1">
            <a:spLocks noGrp="1"/>
          </p:cNvSpPr>
          <p:nvPr>
            <p:ph type="body" idx="1"/>
          </p:nvPr>
        </p:nvSpPr>
        <p:spPr>
          <a:xfrm>
            <a:off x="1283384" y="2419350"/>
            <a:ext cx="5751481" cy="3237647"/>
          </a:xfrm>
          <a:prstGeom prst="rect">
            <a:avLst/>
          </a:prstGeom>
          <a:noFill/>
          <a:ln>
            <a:noFill/>
          </a:ln>
        </p:spPr>
        <p:txBody>
          <a:bodyPr spcFirstLastPara="1" wrap="square" lIns="91425" tIns="45700" rIns="91425" bIns="45700" anchor="ctr" anchorCtr="0">
            <a:noAutofit/>
          </a:bodyPr>
          <a:lstStyle/>
          <a:p>
            <a:pPr marL="228600" lvl="0" indent="-228600" algn="l" rtl="0">
              <a:lnSpc>
                <a:spcPct val="90000"/>
              </a:lnSpc>
              <a:spcBef>
                <a:spcPts val="0"/>
              </a:spcBef>
              <a:spcAft>
                <a:spcPts val="0"/>
              </a:spcAft>
              <a:buClr>
                <a:srgbClr val="000000"/>
              </a:buClr>
              <a:buSzPts val="1400"/>
              <a:buChar char="•"/>
            </a:pPr>
            <a:r>
              <a:rPr lang="en-US" sz="1400" b="0" i="0" u="none" strike="noStrike">
                <a:solidFill>
                  <a:srgbClr val="000000"/>
                </a:solidFill>
                <a:latin typeface="Times New Roman"/>
                <a:ea typeface="Times New Roman"/>
                <a:cs typeface="Times New Roman"/>
                <a:sym typeface="Times New Roman"/>
              </a:rPr>
              <a:t>Random Forest is an ensemble method that combines multiple decision trees to create a more robust model. By averaging predictions, it mitigates the risk of overfitting and improves overall accuracy.</a:t>
            </a:r>
            <a:endParaRPr/>
          </a:p>
          <a:p>
            <a:pPr marL="0" lvl="0" indent="0" algn="l" rtl="0">
              <a:lnSpc>
                <a:spcPct val="90000"/>
              </a:lnSpc>
              <a:spcBef>
                <a:spcPts val="2400"/>
              </a:spcBef>
              <a:spcAft>
                <a:spcPts val="0"/>
              </a:spcAft>
              <a:buClr>
                <a:srgbClr val="000000"/>
              </a:buClr>
              <a:buSzPts val="1400"/>
              <a:buNone/>
            </a:pPr>
            <a:r>
              <a:rPr lang="en-US" sz="1400" b="1" i="0" u="none" strike="noStrike">
                <a:solidFill>
                  <a:srgbClr val="000000"/>
                </a:solidFill>
                <a:latin typeface="Times New Roman"/>
                <a:ea typeface="Times New Roman"/>
                <a:cs typeface="Times New Roman"/>
                <a:sym typeface="Times New Roman"/>
              </a:rPr>
              <a:t>Key Features</a:t>
            </a:r>
            <a:r>
              <a:rPr lang="en-US" sz="1400" b="0" i="0" u="none" strike="noStrike">
                <a:solidFill>
                  <a:srgbClr val="000000"/>
                </a:solidFill>
                <a:latin typeface="Times New Roman"/>
                <a:ea typeface="Times New Roman"/>
                <a:cs typeface="Times New Roman"/>
                <a:sym typeface="Times New Roman"/>
              </a:rPr>
              <a:t>:</a:t>
            </a:r>
            <a:endParaRPr/>
          </a:p>
          <a:p>
            <a:pPr marL="228600" lvl="0" indent="-228600" algn="l" rtl="0">
              <a:lnSpc>
                <a:spcPct val="90000"/>
              </a:lnSpc>
              <a:spcBef>
                <a:spcPts val="2400"/>
              </a:spcBef>
              <a:spcAft>
                <a:spcPts val="0"/>
              </a:spcAft>
              <a:buClr>
                <a:srgbClr val="000000"/>
              </a:buClr>
              <a:buSzPts val="1400"/>
              <a:buFont typeface="Arial"/>
              <a:buChar char="•"/>
            </a:pPr>
            <a:r>
              <a:rPr lang="en-US" sz="1400" b="0" i="0" u="none" strike="noStrike">
                <a:solidFill>
                  <a:srgbClr val="000000"/>
                </a:solidFill>
                <a:latin typeface="Times New Roman"/>
                <a:ea typeface="Times New Roman"/>
                <a:cs typeface="Times New Roman"/>
                <a:sym typeface="Times New Roman"/>
              </a:rPr>
              <a:t>Robust against noisy data.</a:t>
            </a:r>
            <a:endParaRPr/>
          </a:p>
          <a:p>
            <a:pPr marL="228600" lvl="0" indent="-228600" algn="l" rtl="0">
              <a:lnSpc>
                <a:spcPct val="90000"/>
              </a:lnSpc>
              <a:spcBef>
                <a:spcPts val="1000"/>
              </a:spcBef>
              <a:spcAft>
                <a:spcPts val="0"/>
              </a:spcAft>
              <a:buClr>
                <a:srgbClr val="000000"/>
              </a:buClr>
              <a:buSzPts val="1400"/>
              <a:buFont typeface="Arial"/>
              <a:buChar char="•"/>
            </a:pPr>
            <a:r>
              <a:rPr lang="en-US" sz="1400" b="0" i="0" u="none" strike="noStrike">
                <a:solidFill>
                  <a:srgbClr val="000000"/>
                </a:solidFill>
                <a:latin typeface="Times New Roman"/>
                <a:ea typeface="Times New Roman"/>
                <a:cs typeface="Times New Roman"/>
                <a:sym typeface="Times New Roman"/>
              </a:rPr>
              <a:t>Handles missing values effectively.</a:t>
            </a:r>
            <a:endParaRPr/>
          </a:p>
          <a:p>
            <a:pPr marL="228600" lvl="0" indent="-228600" algn="l" rtl="0">
              <a:lnSpc>
                <a:spcPct val="90000"/>
              </a:lnSpc>
              <a:spcBef>
                <a:spcPts val="1000"/>
              </a:spcBef>
              <a:spcAft>
                <a:spcPts val="0"/>
              </a:spcAft>
              <a:buClr>
                <a:srgbClr val="000000"/>
              </a:buClr>
              <a:buSzPts val="1400"/>
              <a:buFont typeface="Arial"/>
              <a:buChar char="•"/>
            </a:pPr>
            <a:r>
              <a:rPr lang="en-US" sz="1400" b="0" i="0" u="none" strike="noStrike">
                <a:solidFill>
                  <a:srgbClr val="000000"/>
                </a:solidFill>
                <a:latin typeface="Times New Roman"/>
                <a:ea typeface="Times New Roman"/>
                <a:cs typeface="Times New Roman"/>
                <a:sym typeface="Times New Roman"/>
              </a:rPr>
              <a:t>Provides feature importance metrics for analysis.</a:t>
            </a:r>
            <a:endParaRPr/>
          </a:p>
          <a:p>
            <a:pPr marL="0" lvl="0" indent="0" algn="l" rtl="0">
              <a:lnSpc>
                <a:spcPct val="90000"/>
              </a:lnSpc>
              <a:spcBef>
                <a:spcPts val="2200"/>
              </a:spcBef>
              <a:spcAft>
                <a:spcPts val="0"/>
              </a:spcAft>
              <a:buClr>
                <a:schemeClr val="dk1"/>
              </a:buClr>
              <a:buSzPts val="1400"/>
              <a:buNone/>
            </a:pPr>
            <a:br>
              <a:rPr lang="en-US" sz="1400">
                <a:latin typeface="Times New Roman"/>
                <a:ea typeface="Times New Roman"/>
                <a:cs typeface="Times New Roman"/>
                <a:sym typeface="Times New Roman"/>
              </a:rPr>
            </a:br>
            <a:endParaRPr sz="14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801</Words>
  <Application>Microsoft Macintosh PowerPoint</Application>
  <PresentationFormat>Widescreen</PresentationFormat>
  <Paragraphs>58</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Times New Roman</vt:lpstr>
      <vt:lpstr>Play</vt:lpstr>
      <vt:lpstr>Calibri</vt:lpstr>
      <vt:lpstr>Office Theme</vt:lpstr>
      <vt:lpstr>ChatGPT Twitter Dataset</vt:lpstr>
      <vt:lpstr>Introduction</vt:lpstr>
      <vt:lpstr>The Dataset</vt:lpstr>
      <vt:lpstr>Data Preprocessing</vt:lpstr>
      <vt:lpstr>Logistic Regression </vt:lpstr>
      <vt:lpstr>PowerPoint Presentation</vt:lpstr>
      <vt:lpstr>Decision Tree</vt:lpstr>
      <vt:lpstr>PowerPoint Presentation</vt:lpstr>
      <vt:lpstr>Random Forest</vt:lpstr>
      <vt:lpstr>PowerPoint Presentation</vt:lpstr>
      <vt:lpstr>XGBoost</vt:lpstr>
      <vt:lpstr>PowerPoint Presentation</vt:lpstr>
      <vt:lpstr>Adaboost</vt:lpstr>
      <vt:lpstr>PowerPoint Presentation</vt:lpstr>
      <vt:lpstr>Word2Vec for Text Representation</vt:lpstr>
      <vt:lpstr>PowerPoint Presentation</vt:lpstr>
      <vt:lpstr>Wordclouds</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Thomas Antony</dc:creator>
  <cp:lastModifiedBy>Thomas Antony</cp:lastModifiedBy>
  <cp:revision>1</cp:revision>
  <dcterms:created xsi:type="dcterms:W3CDTF">2024-12-16T02:00:49Z</dcterms:created>
  <dcterms:modified xsi:type="dcterms:W3CDTF">2025-02-21T18:40:35Z</dcterms:modified>
</cp:coreProperties>
</file>